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3" r:id="rId3"/>
    <p:sldId id="274" r:id="rId4"/>
    <p:sldId id="275" r:id="rId5"/>
    <p:sldId id="260" r:id="rId6"/>
    <p:sldId id="284" r:id="rId7"/>
    <p:sldId id="271" r:id="rId8"/>
    <p:sldId id="278" r:id="rId9"/>
    <p:sldId id="283" r:id="rId10"/>
    <p:sldId id="282" r:id="rId11"/>
    <p:sldId id="279" r:id="rId12"/>
    <p:sldId id="280" r:id="rId13"/>
    <p:sldId id="285" r:id="rId14"/>
    <p:sldId id="272" r:id="rId15"/>
    <p:sldId id="267" r:id="rId16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51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2348880"/>
            <a:ext cx="6172200" cy="189436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Организационно-педагогические условия проектирования воспитательного пространства средствами внеурочной деятельности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4509120"/>
            <a:ext cx="6172200" cy="1515616"/>
          </a:xfrm>
        </p:spPr>
        <p:txBody>
          <a:bodyPr>
            <a:normAutofit fontScale="55000" lnSpcReduction="20000"/>
          </a:bodyPr>
          <a:lstStyle/>
          <a:p>
            <a:pPr algn="r">
              <a:lnSpc>
                <a:spcPct val="90000"/>
              </a:lnSpc>
            </a:pPr>
            <a:r>
              <a:rPr lang="ru-RU" altLang="ru-RU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</a:p>
          <a:p>
            <a:pPr algn="r">
              <a:lnSpc>
                <a:spcPct val="90000"/>
              </a:lnSpc>
            </a:pPr>
            <a:r>
              <a:rPr lang="ru-RU" altLang="ru-RU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группы 29ПОм142-з</a:t>
            </a:r>
          </a:p>
          <a:p>
            <a:pPr algn="r">
              <a:lnSpc>
                <a:spcPct val="90000"/>
              </a:lnSpc>
            </a:pPr>
            <a:r>
              <a:rPr lang="ru-RU" altLang="ru-RU" sz="360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Л.Я.Алферова</a:t>
            </a:r>
            <a:endParaRPr lang="ru-RU" altLang="ru-RU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90000"/>
              </a:lnSpc>
            </a:pPr>
            <a:r>
              <a:rPr lang="ru-RU" altLang="ru-RU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руководитель:</a:t>
            </a:r>
          </a:p>
          <a:p>
            <a:pPr algn="r">
              <a:lnSpc>
                <a:spcPct val="90000"/>
              </a:lnSpc>
            </a:pPr>
            <a:r>
              <a:rPr lang="ru-RU" altLang="ru-RU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доцент, </a:t>
            </a:r>
            <a:r>
              <a:rPr lang="ru-RU" altLang="ru-RU" sz="360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канд.пед.н</a:t>
            </a:r>
            <a:r>
              <a:rPr lang="ru-RU" altLang="ru-RU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 Г. </a:t>
            </a:r>
            <a:r>
              <a:rPr lang="ru-RU" altLang="ru-RU" sz="360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Марчукова</a:t>
            </a:r>
            <a:endParaRPr lang="ru-RU" altLang="ru-RU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22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низ 5"/>
          <p:cNvSpPr/>
          <p:nvPr/>
        </p:nvSpPr>
        <p:spPr>
          <a:xfrm>
            <a:off x="1187624" y="685448"/>
            <a:ext cx="6840760" cy="5407848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5648" y="116632"/>
            <a:ext cx="8602816" cy="1368152"/>
          </a:xfrm>
        </p:spPr>
        <p:txBody>
          <a:bodyPr>
            <a:noAutofit/>
          </a:bodyPr>
          <a:lstStyle/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500" b="1" u="sng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Проблема исследования</a:t>
            </a:r>
            <a:r>
              <a:rPr lang="ru-RU" sz="28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выявление организационно-педагогических условий проектирования воспитательного пространства средствами внеурочной деятельности</a:t>
            </a:r>
            <a:endParaRPr lang="ru-RU" sz="2800" b="1" i="1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5648" y="2260229"/>
            <a:ext cx="8496944" cy="8398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2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Объект исследования</a:t>
            </a:r>
            <a:r>
              <a:rPr lang="ru-RU" sz="22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– процесс воспитания в образовательном </a:t>
            </a:r>
            <a:r>
              <a:rPr lang="ru-RU" sz="220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учреждении</a:t>
            </a:r>
            <a:r>
              <a:rPr lang="ru-RU" sz="22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5648" y="2996952"/>
            <a:ext cx="8695586" cy="1229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2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Предмет исследования</a:t>
            </a:r>
            <a:r>
              <a:rPr lang="ru-RU" sz="22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– организационные и педагогические условия реализации средств внеурочной деятельности</a:t>
            </a:r>
            <a:r>
              <a:rPr lang="ru-RU" sz="22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2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lang="ru-RU" sz="22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2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проектировании воспитательного пространства.</a:t>
            </a:r>
            <a:r>
              <a:rPr lang="ru-RU" sz="22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93096"/>
            <a:ext cx="8964488" cy="207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buClr>
                <a:srgbClr val="FE8637"/>
              </a:buClr>
            </a:pPr>
            <a:r>
              <a:rPr lang="ru-RU" sz="2500" b="1" u="sng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Цель исследования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выявить и теоретически обосновать организационные и педагогические условия проектирования воспитательного пространства школы средствами внеурочной деятельности</a:t>
            </a:r>
            <a:r>
              <a:rPr lang="ru-RU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2800" i="1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03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8820472" cy="6858000"/>
          </a:xfrm>
        </p:spPr>
        <p:txBody>
          <a:bodyPr>
            <a:noAutofit/>
          </a:bodyPr>
          <a:lstStyle/>
          <a:p>
            <a:pPr indent="0">
              <a:spcAft>
                <a:spcPts val="0"/>
              </a:spcAft>
              <a:buNone/>
            </a:pPr>
            <a:r>
              <a:rPr lang="ru-RU" sz="2500" b="1" i="1" u="sng" dirty="0" smtClean="0">
                <a:latin typeface="Times New Roman"/>
                <a:ea typeface="Calibri"/>
                <a:cs typeface="Times New Roman"/>
              </a:rPr>
              <a:t>Задачи исследования:</a:t>
            </a:r>
          </a:p>
          <a:p>
            <a:pPr indent="0" algn="ctr">
              <a:spcAft>
                <a:spcPts val="0"/>
              </a:spcAft>
              <a:buNone/>
            </a:pPr>
            <a:endParaRPr lang="ru-RU" sz="1000" b="1" dirty="0" smtClean="0">
              <a:latin typeface="Times New Roman"/>
              <a:ea typeface="Calibri"/>
              <a:cs typeface="Times New Roman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300" b="1" i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1.Проанализировать </a:t>
            </a:r>
            <a:r>
              <a:rPr lang="ru-RU" sz="23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воспитательный потенциал внеурочной деятельности как части образовательного процесса школы.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3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 Раскрыть содержание понятия «воспитательное пространство», описать его структурные и функциональные особенности.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3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3. Охарактеризовать средства внеурочной деятельности, позволяющие проектировать воспитательное пространство школы.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300" b="1" i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4.Исследовать существующую практику организации процесса воспитания во внеурочной деятельности (на </a:t>
            </a:r>
            <a:r>
              <a:rPr lang="ru-RU" sz="2300" b="1" i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примере общеобразовательных </a:t>
            </a:r>
            <a:r>
              <a:rPr lang="ru-RU" sz="2300" b="1" i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учреждений Тюменского района).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300" b="1" i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5.Выявить </a:t>
            </a:r>
            <a:r>
              <a:rPr lang="ru-RU" sz="23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 разработать структурно-функциональные компоненты воспитательного пространства МАОУ «Андреевская СОШ» Тюменского района.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300" b="1" i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6.Осуществить </a:t>
            </a:r>
            <a:r>
              <a:rPr lang="ru-RU" sz="23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опыт использования средств внеурочной деятельности в разработке проекта воспитательного пространства МАОУ «</a:t>
            </a:r>
            <a:r>
              <a:rPr lang="ru-RU" sz="2300" b="1" i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Андреевская </a:t>
            </a:r>
            <a:r>
              <a:rPr lang="ru-RU" sz="23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СОШ» Тюменского района. </a:t>
            </a:r>
          </a:p>
          <a:p>
            <a:pPr indent="0" algn="just">
              <a:spcAft>
                <a:spcPts val="0"/>
              </a:spcAft>
              <a:buNone/>
            </a:pPr>
            <a:endParaRPr lang="ru-RU" dirty="0" smtClean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170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404664"/>
            <a:ext cx="8532440" cy="6336704"/>
          </a:xfrm>
        </p:spPr>
        <p:txBody>
          <a:bodyPr>
            <a:normAutofit fontScale="85000" lnSpcReduction="10000"/>
          </a:bodyPr>
          <a:lstStyle/>
          <a:p>
            <a:pPr indent="0" algn="just">
              <a:lnSpc>
                <a:spcPct val="150000"/>
              </a:lnSpc>
              <a:buNone/>
            </a:pPr>
            <a:r>
              <a:rPr lang="ru-RU" sz="2600" b="1" dirty="0">
                <a:latin typeface="Times New Roman"/>
                <a:ea typeface="Times New Roman"/>
                <a:cs typeface="Times New Roman"/>
              </a:rPr>
              <a:t>Методологической основой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 исследования является 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деятельностный подход в 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образовании  (Л.С. Выготский, А.Н. Леонтьев, С.Л. Рубинштейн и </a:t>
            </a:r>
            <a:r>
              <a:rPr lang="ru-RU" sz="2600">
                <a:latin typeface="Times New Roman"/>
                <a:ea typeface="Times New Roman"/>
                <a:cs typeface="Times New Roman"/>
              </a:rPr>
              <a:t>др</a:t>
            </a:r>
            <a:r>
              <a:rPr lang="ru-RU" sz="2600" smtClean="0">
                <a:latin typeface="Times New Roman"/>
                <a:ea typeface="Times New Roman"/>
                <a:cs typeface="Times New Roman"/>
              </a:rPr>
              <a:t>.).</a:t>
            </a:r>
            <a:endParaRPr lang="ru-RU" sz="2600" dirty="0" smtClean="0">
              <a:latin typeface="Times New Roman"/>
              <a:ea typeface="Times New Roman"/>
              <a:cs typeface="Times New Roman"/>
            </a:endParaRPr>
          </a:p>
          <a:p>
            <a:pPr indent="0" algn="just">
              <a:lnSpc>
                <a:spcPct val="150000"/>
              </a:lnSpc>
              <a:buNone/>
            </a:pPr>
            <a:endParaRPr lang="ru-RU" sz="2600" dirty="0">
              <a:latin typeface="Calibri"/>
              <a:ea typeface="Calibri"/>
              <a:cs typeface="Times New Roman"/>
            </a:endParaRP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600" b="1" dirty="0" smtClean="0">
                <a:latin typeface="Times New Roman"/>
                <a:ea typeface="Times New Roman"/>
                <a:cs typeface="Times New Roman"/>
              </a:rPr>
              <a:t>Теоретические 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основания исследования: </a:t>
            </a: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концепция 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воспитания учащейся молодежи средствами внеучебной 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деятельности, теория 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воспитания и воспитательных систем 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(В.А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2600" dirty="0" err="1">
                <a:latin typeface="Times New Roman"/>
                <a:ea typeface="Times New Roman"/>
                <a:cs typeface="Times New Roman"/>
              </a:rPr>
              <a:t>Караковский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, И.А. Колесникова, В.А. </a:t>
            </a:r>
            <a:r>
              <a:rPr lang="ru-RU" sz="2600" dirty="0" err="1">
                <a:latin typeface="Times New Roman"/>
                <a:ea typeface="Times New Roman"/>
                <a:cs typeface="Times New Roman"/>
              </a:rPr>
              <a:t>Сластенин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, E.H. 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Степанов); </a:t>
            </a: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600" dirty="0">
                <a:latin typeface="Times New Roman"/>
                <a:ea typeface="Times New Roman"/>
                <a:cs typeface="Times New Roman"/>
              </a:rPr>
              <a:t>т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еоретические 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разработки воспитательного 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пространства 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(A.B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. Мудрик, Л.И. Новикова, Н.Л 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Селиванова 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и др.); </a:t>
            </a:r>
            <a:endParaRPr lang="ru-RU" sz="2600" dirty="0" smtClean="0">
              <a:latin typeface="Times New Roman"/>
              <a:ea typeface="Times New Roman"/>
              <a:cs typeface="Times New Roman"/>
            </a:endParaRP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личностно-деятельностный 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подход в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 образовании (А.Г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2600" dirty="0" err="1">
                <a:latin typeface="Times New Roman"/>
                <a:ea typeface="Times New Roman"/>
                <a:cs typeface="Times New Roman"/>
              </a:rPr>
              <a:t>Асмолов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, Л.И. </a:t>
            </a:r>
            <a:r>
              <a:rPr lang="ru-RU" sz="2600" dirty="0" err="1">
                <a:latin typeface="Times New Roman"/>
                <a:ea typeface="Times New Roman"/>
                <a:cs typeface="Times New Roman"/>
              </a:rPr>
              <a:t>Божович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2600" dirty="0" smtClean="0">
                <a:latin typeface="Times New Roman"/>
                <a:ea typeface="Times New Roman"/>
                <a:cs typeface="Times New Roman"/>
              </a:rPr>
              <a:t>В.В 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Сериков., И.С. </a:t>
            </a:r>
            <a:r>
              <a:rPr lang="ru-RU" sz="2600" dirty="0" err="1">
                <a:latin typeface="Times New Roman"/>
                <a:ea typeface="Times New Roman"/>
                <a:cs typeface="Times New Roman"/>
              </a:rPr>
              <a:t>Якиманская</a:t>
            </a:r>
            <a:r>
              <a:rPr lang="ru-RU" sz="2600" dirty="0">
                <a:latin typeface="Times New Roman"/>
                <a:ea typeface="Times New Roman"/>
                <a:cs typeface="Times New Roman"/>
              </a:rPr>
              <a:t> и др.).</a:t>
            </a:r>
            <a:endParaRPr lang="ru-RU" sz="2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1132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179512" y="692696"/>
            <a:ext cx="5688632" cy="504056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sz="quarter" idx="1"/>
          </p:nvPr>
        </p:nvSpPr>
        <p:spPr>
          <a:xfrm>
            <a:off x="179512" y="0"/>
            <a:ext cx="8712968" cy="6858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Внеурочная 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-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 деятельности обучающихся, основанный на вариативной составляющей базисного учебного (образовательного) плана, организуемый участниками образовательного процесса, </a:t>
            </a:r>
            <a:r>
              <a:rPr lang="ru-RU" sz="23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отличный от урочной системы обучения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позволяющий в полной мере реализовать требования ФГОС общего образования (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ФГОС общего образования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buFontTx/>
              <a:buChar char="-"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Проблема определения понятия внеучебной деятельност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12987"/>
            <a:ext cx="8136904" cy="370830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291989" y="6021288"/>
            <a:ext cx="6552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Взаимосвязь внеурочной, учебной и внеучебной деятельности школьников (по А.Л. Трофимовой)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363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188640"/>
            <a:ext cx="3960440" cy="576064"/>
          </a:xfrm>
        </p:spPr>
        <p:txBody>
          <a:bodyPr>
            <a:normAutofit/>
          </a:bodyPr>
          <a:lstStyle/>
          <a:p>
            <a:r>
              <a:rPr lang="ru-RU" dirty="0" smtClean="0"/>
              <a:t>Селиванова </a:t>
            </a:r>
            <a:r>
              <a:rPr lang="ru-RU" dirty="0"/>
              <a:t>Н.Л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8291264" cy="56372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Воспитательное пространство </a:t>
            </a:r>
            <a:r>
              <a:rPr lang="ru-RU" sz="2800" i="1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это среда, механизмом организации которой является педагогическое </a:t>
            </a:r>
            <a:r>
              <a:rPr lang="ru-RU" sz="28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«событие» (совместная деятельность детей </a:t>
            </a:r>
            <a:r>
              <a:rPr lang="ru-RU" sz="2800" i="1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 </a:t>
            </a:r>
            <a:r>
              <a:rPr lang="ru-RU" sz="28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взрослых).</a:t>
            </a:r>
            <a:endParaRPr lang="ru-RU" sz="2800" i="1" dirty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Коллективные субъекты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профессиональные общности и школы, и театра, и лечебного учреждения, и библиотеки, и учреждений дополнительного образования, ставящие перед собой цели воспитания. </a:t>
            </a:r>
            <a:endParaRPr lang="ru-RU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субъекты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педагоги, родители, дети, студенты, врачи, юристы, самые разные люди, встреча с которыми может превратиться для обучаемого в событие. 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154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496944" cy="3573016"/>
          </a:xfrm>
        </p:spPr>
        <p:txBody>
          <a:bodyPr>
            <a:noAutofit/>
          </a:bodyPr>
          <a:lstStyle/>
          <a:p>
            <a:pPr marL="0" indent="0"/>
            <a:r>
              <a:rPr lang="ru-RU" sz="2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1.Эмпирическое </a:t>
            </a: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организации процесса воспитания во внеурочной деятельности.</a:t>
            </a:r>
            <a:b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2.Выявление и обоснование структурно-функциональных компонентов воспитательного пространства.</a:t>
            </a:r>
            <a:b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3.Опыт разработки проекта воспитательного пространства средствами внеурочной деятельности</a:t>
            </a:r>
            <a:r>
              <a:rPr lang="ru-RU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3933056"/>
            <a:ext cx="8136904" cy="266429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База исследования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начального общего образования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algn="just"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общеобразовательных учреждений Тюменского района Тюменской области (школы).</a:t>
            </a:r>
          </a:p>
          <a:p>
            <a:pPr algn="just"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МАОУ «Андреевская СОШ» Тюменского района.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95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96944" cy="1296144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600"/>
              </a:spcBef>
            </a:pPr>
            <a:r>
              <a:rPr lang="ru-RU" sz="2800" b="1" i="1" cap="none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1.Эмпирическое исследование организации процесса воспитания во внеурочной </a:t>
            </a:r>
            <a:r>
              <a:rPr lang="ru-RU" sz="2800" b="1" i="1" cap="none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деятельности (</a:t>
            </a:r>
            <a:r>
              <a:rPr lang="ru-RU" sz="2800" b="1" i="1" cap="none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примере общеобразовательных школ Тюменского района</a:t>
            </a:r>
            <a:r>
              <a:rPr lang="ru-RU" sz="2800" b="1" i="1" cap="none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628800"/>
            <a:ext cx="8568952" cy="5040560"/>
          </a:xfrm>
        </p:spPr>
        <p:txBody>
          <a:bodyPr>
            <a:noAutofit/>
          </a:bodyPr>
          <a:lstStyle/>
          <a:p>
            <a:pPr indent="0">
              <a:spcAft>
                <a:spcPts val="0"/>
              </a:spcAft>
              <a:buNone/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Анализ проводился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по следующим </a:t>
            </a:r>
            <a:r>
              <a:rPr lang="ru-RU" sz="2800" i="1" u="sng" dirty="0">
                <a:latin typeface="Times New Roman"/>
                <a:ea typeface="Calibri"/>
                <a:cs typeface="Times New Roman"/>
              </a:rPr>
              <a:t>критериям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:</a:t>
            </a:r>
            <a:endParaRPr lang="ru-RU" sz="2800" i="1" dirty="0">
              <a:latin typeface="Calibri"/>
              <a:ea typeface="Calibri"/>
              <a:cs typeface="Times New Roman"/>
            </a:endParaRPr>
          </a:p>
          <a:p>
            <a:pPr marL="457200" lvl="1" indent="0" algn="just">
              <a:spcAft>
                <a:spcPts val="0"/>
              </a:spcAft>
              <a:buClr>
                <a:srgbClr val="000000"/>
              </a:buClr>
              <a:buSzPts val="1300"/>
              <a:buNone/>
              <a:tabLst>
                <a:tab pos="630555" algn="l"/>
              </a:tabLs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- учет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запросов обучающихся и их законных представителей;</a:t>
            </a:r>
          </a:p>
          <a:p>
            <a:pPr marL="457200" lvl="1" indent="0" algn="just">
              <a:spcAft>
                <a:spcPts val="0"/>
              </a:spcAft>
              <a:buClr>
                <a:srgbClr val="000000"/>
              </a:buClr>
              <a:buSzPts val="1300"/>
              <a:buNone/>
              <a:tabLst>
                <a:tab pos="630555" algn="l"/>
              </a:tabLs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- направления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внеурочной деятельности;</a:t>
            </a:r>
          </a:p>
          <a:p>
            <a:pPr marL="457200" lvl="1" indent="0" algn="just">
              <a:spcAft>
                <a:spcPts val="0"/>
              </a:spcAft>
              <a:buClr>
                <a:srgbClr val="000000"/>
              </a:buClr>
              <a:buSzPts val="1300"/>
              <a:buNone/>
              <a:tabLst>
                <a:tab pos="630555" algn="l"/>
              </a:tabLs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- основные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формы проведения занятий;</a:t>
            </a:r>
          </a:p>
          <a:p>
            <a:pPr marL="457200" lvl="1" indent="0" algn="just">
              <a:spcAft>
                <a:spcPts val="0"/>
              </a:spcAft>
              <a:buClr>
                <a:srgbClr val="000000"/>
              </a:buClr>
              <a:buSzPts val="1300"/>
              <a:buNone/>
              <a:tabLst>
                <a:tab pos="630555" algn="l"/>
              </a:tabLs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- сетевое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взаимодействие с другими </a:t>
            </a: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учреждениями и организациями;</a:t>
            </a:r>
            <a:endParaRPr lang="ru-RU" sz="2800" i="1" dirty="0">
              <a:latin typeface="Times New Roman"/>
              <a:ea typeface="Calibri"/>
              <a:cs typeface="Times New Roman"/>
            </a:endParaRPr>
          </a:p>
          <a:p>
            <a:pPr marL="457200" lvl="1" indent="0" algn="just">
              <a:spcAft>
                <a:spcPts val="0"/>
              </a:spcAft>
              <a:buClr>
                <a:srgbClr val="000000"/>
              </a:buClr>
              <a:buSzPts val="1300"/>
              <a:buNone/>
              <a:tabLst>
                <a:tab pos="630555" algn="l"/>
              </a:tabLs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- </a:t>
            </a: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материально-техническое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обеспечение процесса реализации внеурочной деятельности ОУ;</a:t>
            </a:r>
          </a:p>
          <a:p>
            <a:pPr marL="457200" lvl="1" indent="0" algn="just">
              <a:spcAft>
                <a:spcPts val="0"/>
              </a:spcAft>
              <a:buClr>
                <a:srgbClr val="000000"/>
              </a:buClr>
              <a:buSzPts val="1300"/>
              <a:buNone/>
              <a:tabLst>
                <a:tab pos="630555" algn="l"/>
              </a:tabLs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- кадровое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обеспечение.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7092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63284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30332"/>
            <a:ext cx="7712075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3540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8" y="159439"/>
            <a:ext cx="8928992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7890" y="3756935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Андреевский</a:t>
            </a:r>
            <a:endParaRPr lang="ru-RU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283968" y="3789040"/>
            <a:ext cx="144016" cy="18466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300192" y="314096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Чикча</a:t>
            </a:r>
            <a:endParaRPr lang="ru-RU" dirty="0"/>
          </a:p>
        </p:txBody>
      </p:sp>
      <p:cxnSp>
        <p:nvCxnSpPr>
          <p:cNvPr id="9" name="Прямая со стрелкой 8"/>
          <p:cNvCxnSpPr>
            <a:stCxn id="5" idx="0"/>
          </p:cNvCxnSpPr>
          <p:nvPr/>
        </p:nvCxnSpPr>
        <p:spPr>
          <a:xfrm flipH="1" flipV="1">
            <a:off x="4046853" y="3010558"/>
            <a:ext cx="309123" cy="778482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 flipV="1">
            <a:off x="3352232" y="3510300"/>
            <a:ext cx="813178" cy="296908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064519" y="4158372"/>
            <a:ext cx="864096" cy="998820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4427984" y="3010558"/>
            <a:ext cx="900100" cy="758696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3322661" y="3926401"/>
            <a:ext cx="821563" cy="236718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4427984" y="3510300"/>
            <a:ext cx="1800200" cy="258954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4447741" y="4018545"/>
            <a:ext cx="430293" cy="684076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106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496944" cy="754920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600"/>
              </a:spcBef>
            </a:pPr>
            <a:r>
              <a:rPr lang="ru-RU" sz="2800" b="1" i="1" cap="none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2.Выявление и обоснование структурно-функциональных компонентов воспитательного </a:t>
            </a:r>
            <a:r>
              <a:rPr lang="ru-RU" sz="2800" b="1" i="1" cap="none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пространства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6" t="518" r="9085" b="-1191"/>
          <a:stretch/>
        </p:blipFill>
        <p:spPr bwMode="auto">
          <a:xfrm>
            <a:off x="36128" y="1432176"/>
            <a:ext cx="5688000" cy="54452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419872" y="5013176"/>
            <a:ext cx="52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Сельскохозяйственный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кооператив 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Анкар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Археологический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музей-заповедник на Андреевском озере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67944" y="4149080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Птицефабрика «</a:t>
            </a:r>
            <a:r>
              <a:rPr lang="ru-RU" b="1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Боровская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lang="ru-RU" sz="1400" b="1" dirty="0" smtClean="0">
              <a:latin typeface="Calibri"/>
              <a:ea typeface="Times New Roman"/>
              <a:cs typeface="Times New Roman"/>
            </a:endParaRP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Страусиная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ферма</a:t>
            </a:r>
            <a:endParaRPr lang="ru-RU" sz="1400" b="1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43506" y="2852936"/>
            <a:ext cx="4300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Тюменская областная научная библиотека имени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Д.И. Менделеева </a:t>
            </a:r>
            <a:endParaRPr lang="ru-RU" sz="1400" b="1" dirty="0">
              <a:latin typeface="Calibri"/>
              <a:ea typeface="Calibri"/>
              <a:cs typeface="Times New Roman"/>
            </a:endParaRP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Музейный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комплекс имени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И.К. </a:t>
            </a:r>
            <a:r>
              <a:rPr lang="ru-RU" b="1" dirty="0" err="1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Словцова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1400" b="1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88312" y="1375608"/>
            <a:ext cx="3555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Виртуальный тур по Государственному Эрмитажу</a:t>
            </a:r>
          </a:p>
          <a:p>
            <a:pPr marL="28575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Виртуальная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экскурсия по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Кремлю</a:t>
            </a:r>
            <a:endParaRPr lang="ru-RU" b="1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5381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19256" cy="936104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600"/>
              </a:spcBef>
            </a:pPr>
            <a:r>
              <a:rPr lang="ru-RU" sz="2800" b="1" i="1" cap="none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3.Опыт разработки проекта воспитательного пространства средствами внеурочной </a:t>
            </a:r>
            <a:r>
              <a:rPr lang="ru-RU" sz="2800" b="1" i="1" cap="none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деятельности</a:t>
            </a:r>
            <a:endParaRPr lang="ru-RU" b="1" i="1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56895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53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0"/>
            <a:ext cx="5472608" cy="580926"/>
          </a:xfrm>
        </p:spPr>
        <p:txBody>
          <a:bodyPr/>
          <a:lstStyle/>
          <a:p>
            <a:r>
              <a:rPr lang="ru-RU" dirty="0" smtClean="0"/>
              <a:t>Результаты исследования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620688"/>
            <a:ext cx="8892480" cy="6237312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 smtClean="0"/>
              <a:t>Организационные условия: </a:t>
            </a:r>
          </a:p>
          <a:p>
            <a:pPr marL="0" indent="0">
              <a:buNone/>
            </a:pPr>
            <a:r>
              <a:rPr lang="ru-RU" dirty="0" smtClean="0"/>
              <a:t>- выделение территориальных уровней проектирования воспитательного пространства (муниципальный, районный, областной);</a:t>
            </a:r>
          </a:p>
          <a:p>
            <a:pPr marL="0" indent="0">
              <a:buNone/>
            </a:pPr>
            <a:r>
              <a:rPr lang="ru-RU" i="1" dirty="0" smtClean="0"/>
              <a:t>- определение виртуальных объектов воспитания и ЭОР; 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- анализ социально-производственного потенциала территории; выявление учреждений социальной сферы и организаций, участвующих в создании воспитательного пространства; установление сетевых взаимодействий;</a:t>
            </a:r>
          </a:p>
          <a:p>
            <a:pPr marL="0" indent="0">
              <a:buNone/>
            </a:pPr>
            <a:r>
              <a:rPr lang="ru-RU" dirty="0" smtClean="0"/>
              <a:t>- разработка проекта воспитательного пространства школы. </a:t>
            </a:r>
          </a:p>
          <a:p>
            <a:r>
              <a:rPr lang="ru-RU" b="1" i="1" dirty="0" smtClean="0"/>
              <a:t>Педагогические условия:</a:t>
            </a:r>
          </a:p>
          <a:p>
            <a:pPr marL="0" indent="0">
              <a:buNone/>
            </a:pPr>
            <a:r>
              <a:rPr lang="ru-RU" dirty="0" smtClean="0"/>
              <a:t>- выявление воспитательного потенциала (ценностей, целей, содержания, опыта практической детской деятельности, сферы интересов/потребностей учащихся и родителей и т.д.) курсов внеурочной деятельности;</a:t>
            </a:r>
          </a:p>
          <a:p>
            <a:pPr marL="0" indent="0">
              <a:buNone/>
            </a:pPr>
            <a:r>
              <a:rPr lang="ru-RU" dirty="0" smtClean="0"/>
              <a:t>- определение направлений внеурочной деятельности, реализуемых в условиях воспитательного пространства;</a:t>
            </a:r>
          </a:p>
          <a:p>
            <a:pPr marL="0" indent="0">
              <a:buNone/>
            </a:pPr>
            <a:r>
              <a:rPr lang="ru-RU" dirty="0" smtClean="0"/>
              <a:t>- разработка форм и технологий проведения занятий внеурочной деятельности во взаимодействии с сетевыми партнерами.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0486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1052736"/>
            <a:ext cx="7467600" cy="4873752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ru-RU" altLang="ru-RU" b="1" dirty="0" smtClean="0">
                <a:latin typeface="Times New Roman" pitchFamily="18" charset="0"/>
              </a:rPr>
              <a:t>Презентация результатов исследования:</a:t>
            </a:r>
          </a:p>
          <a:p>
            <a:pPr marL="0" indent="0">
              <a:lnSpc>
                <a:spcPct val="90000"/>
              </a:lnSpc>
              <a:buNone/>
            </a:pPr>
            <a:endParaRPr lang="ru-RU" altLang="ru-RU" b="1" dirty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dirty="0" smtClean="0">
                <a:latin typeface="Times New Roman" pitchFamily="18" charset="0"/>
              </a:rPr>
              <a:t>выступление </a:t>
            </a:r>
            <a:r>
              <a:rPr lang="ru-RU" altLang="ru-RU" dirty="0">
                <a:latin typeface="Times New Roman" pitchFamily="18" charset="0"/>
              </a:rPr>
              <a:t>на </a:t>
            </a:r>
            <a:r>
              <a:rPr lang="ru-RU" altLang="ru-RU" u="sng" dirty="0">
                <a:latin typeface="Times New Roman" pitchFamily="18" charset="0"/>
              </a:rPr>
              <a:t>форуме </a:t>
            </a:r>
            <a:r>
              <a:rPr lang="ru-RU" altLang="ru-RU" dirty="0">
                <a:latin typeface="Times New Roman" pitchFamily="18" charset="0"/>
              </a:rPr>
              <a:t>«Большая перемена» в МАОУ Андреевской СОШ, тема: «Воспитательная система общеобразовательного учреждения», 2015 г</a:t>
            </a:r>
            <a:r>
              <a:rPr lang="ru-RU" altLang="ru-RU" dirty="0" smtClean="0">
                <a:latin typeface="Times New Roman" pitchFamily="18" charset="0"/>
              </a:rPr>
              <a:t>.</a:t>
            </a:r>
            <a:endParaRPr lang="ru-RU" altLang="ru-RU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dirty="0" smtClean="0">
                <a:latin typeface="Times New Roman" pitchFamily="18" charset="0"/>
              </a:rPr>
              <a:t>выступление </a:t>
            </a:r>
            <a:r>
              <a:rPr lang="ru-RU" altLang="ru-RU" dirty="0">
                <a:latin typeface="Times New Roman" pitchFamily="18" charset="0"/>
              </a:rPr>
              <a:t>на </a:t>
            </a:r>
            <a:r>
              <a:rPr lang="ru-RU" altLang="ru-RU" u="sng" dirty="0">
                <a:latin typeface="Times New Roman" pitchFamily="18" charset="0"/>
              </a:rPr>
              <a:t>районном едином методическом дне </a:t>
            </a:r>
            <a:r>
              <a:rPr lang="ru-RU" altLang="ru-RU" dirty="0" smtClean="0">
                <a:latin typeface="Times New Roman" pitchFamily="18" charset="0"/>
              </a:rPr>
              <a:t>для школ Тюменского района в </a:t>
            </a:r>
            <a:r>
              <a:rPr lang="ru-RU" altLang="ru-RU" dirty="0">
                <a:latin typeface="Times New Roman" pitchFamily="18" charset="0"/>
              </a:rPr>
              <a:t>МАОУ </a:t>
            </a:r>
            <a:r>
              <a:rPr lang="ru-RU" altLang="ru-RU" dirty="0" err="1">
                <a:latin typeface="Times New Roman" pitchFamily="18" charset="0"/>
              </a:rPr>
              <a:t>Боровской</a:t>
            </a:r>
            <a:r>
              <a:rPr lang="ru-RU" altLang="ru-RU" dirty="0">
                <a:latin typeface="Times New Roman" pitchFamily="18" charset="0"/>
              </a:rPr>
              <a:t> СОШ Тюменского района, тема: «Проектирование внеурочной деятельности в </a:t>
            </a:r>
            <a:r>
              <a:rPr lang="ru-RU" altLang="ru-RU" dirty="0" smtClean="0">
                <a:latin typeface="Times New Roman" pitchFamily="18" charset="0"/>
              </a:rPr>
              <a:t>ОУ», 2016 </a:t>
            </a:r>
            <a:r>
              <a:rPr lang="ru-RU" altLang="ru-RU" dirty="0">
                <a:latin typeface="Times New Roman" pitchFamily="18" charset="0"/>
              </a:rPr>
              <a:t>г</a:t>
            </a:r>
            <a:r>
              <a:rPr lang="ru-RU" altLang="ru-RU" dirty="0" smtClean="0">
                <a:latin typeface="Times New Roman" pitchFamily="18" charset="0"/>
              </a:rPr>
              <a:t>.</a:t>
            </a:r>
            <a:endParaRPr lang="ru-RU" altLang="ru-RU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dirty="0" smtClean="0">
                <a:latin typeface="Times New Roman" pitchFamily="18" charset="0"/>
              </a:rPr>
              <a:t>выступление </a:t>
            </a:r>
            <a:r>
              <a:rPr lang="ru-RU" altLang="ru-RU" dirty="0">
                <a:latin typeface="Times New Roman" pitchFamily="18" charset="0"/>
              </a:rPr>
              <a:t>на </a:t>
            </a:r>
            <a:r>
              <a:rPr lang="ru-RU" altLang="ru-RU" u="sng" dirty="0" smtClean="0">
                <a:latin typeface="Times New Roman" pitchFamily="18" charset="0"/>
              </a:rPr>
              <a:t>районном </a:t>
            </a:r>
            <a:r>
              <a:rPr lang="ru-RU" altLang="ru-RU" u="sng" dirty="0">
                <a:latin typeface="Times New Roman" pitchFamily="18" charset="0"/>
              </a:rPr>
              <a:t>методическом объединении учителей начальных классов </a:t>
            </a:r>
            <a:r>
              <a:rPr lang="ru-RU" altLang="ru-RU" dirty="0">
                <a:latin typeface="Times New Roman" pitchFamily="18" charset="0"/>
              </a:rPr>
              <a:t>в МАОУ Московской СОШ Тюменского района, тема «ФГОС: проблемы, перспективы», 2016 г</a:t>
            </a:r>
            <a:r>
              <a:rPr lang="ru-RU" altLang="ru-RU" dirty="0" smtClean="0">
                <a:latin typeface="Times New Roman" pitchFamily="18" charset="0"/>
              </a:rPr>
              <a:t>.</a:t>
            </a:r>
            <a:endParaRPr lang="ru-RU" altLang="ru-RU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6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99592" y="2060848"/>
            <a:ext cx="7467600" cy="22608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405309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1694</TotalTime>
  <Words>760</Words>
  <Application>Microsoft Office PowerPoint</Application>
  <PresentationFormat>Экран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Эркер</vt:lpstr>
      <vt:lpstr>Организационно-педагогические условия проектирования воспитательного пространства средствами внеурочной деятельности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Селиванова Н.Л</vt:lpstr>
      <vt:lpstr>Этапы исследования  1.Эмпирическое исследование организации процесса воспитания во внеурочной деятельности. 2.Выявление и обоснование структурно-функциональных компонентов воспитательного пространства. 3.Опыт разработки проекта воспитательного пространства средствами внеурочной деятельности.</vt:lpstr>
      <vt:lpstr>1.Эмпирическое исследование организации процесса воспитания во внеурочной деятельности (на примере общеобразовательных школ Тюменского района)</vt:lpstr>
      <vt:lpstr>Презентация PowerPoint</vt:lpstr>
      <vt:lpstr>Презентация PowerPoint</vt:lpstr>
      <vt:lpstr>2.Выявление и обоснование структурно-функциональных компонентов воспитательного пространства</vt:lpstr>
      <vt:lpstr>3.Опыт разработки проекта воспитательного пространства средствами внеурочной деятельности</vt:lpstr>
      <vt:lpstr>Результаты исследования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Организационно-педагогические условия проектирования воспитательного пространства средствами внеурочной деятельности </dc:title>
  <dc:creator>LARISA</dc:creator>
  <cp:lastModifiedBy>Оля</cp:lastModifiedBy>
  <cp:revision>95</cp:revision>
  <cp:lastPrinted>2017-01-31T04:14:23Z</cp:lastPrinted>
  <dcterms:created xsi:type="dcterms:W3CDTF">2017-01-17T07:50:40Z</dcterms:created>
  <dcterms:modified xsi:type="dcterms:W3CDTF">2017-01-31T18:10:34Z</dcterms:modified>
</cp:coreProperties>
</file>