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1" r:id="rId2"/>
    <p:sldId id="272" r:id="rId3"/>
    <p:sldId id="279" r:id="rId4"/>
    <p:sldId id="256" r:id="rId5"/>
    <p:sldId id="257" r:id="rId6"/>
    <p:sldId id="273" r:id="rId7"/>
    <p:sldId id="271" r:id="rId8"/>
    <p:sldId id="261" r:id="rId9"/>
    <p:sldId id="276" r:id="rId10"/>
    <p:sldId id="263" r:id="rId11"/>
    <p:sldId id="262" r:id="rId12"/>
    <p:sldId id="259" r:id="rId13"/>
    <p:sldId id="270" r:id="rId14"/>
    <p:sldId id="277" r:id="rId15"/>
    <p:sldId id="278" r:id="rId16"/>
    <p:sldId id="274" r:id="rId17"/>
    <p:sldId id="275" r:id="rId18"/>
    <p:sldId id="265" r:id="rId19"/>
    <p:sldId id="280" r:id="rId20"/>
    <p:sldId id="268" r:id="rId21"/>
    <p:sldId id="266" r:id="rId22"/>
    <p:sldId id="2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A50021"/>
    <a:srgbClr val="CCECFF"/>
    <a:srgbClr val="00FFFF"/>
    <a:srgbClr val="00FF99"/>
    <a:srgbClr val="00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327CC-4401-4CCE-AC6C-FD9D9352EE7C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7FFA2-18A2-4170-99AC-4C268D5306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7505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7310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8850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013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524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FA582-BCB3-42E6-945B-7E3F5356EC69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309C9-365C-4E73-88B7-9CED252342B7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ADE47-7F56-4878-9450-0CF159729EC2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EF591-33F1-4C8D-8453-B295971AB63B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3261-9B28-463D-978F-7CB650BAECB2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03BB-A6E7-43F8-BE8A-66871DDB306B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93E4E-FCA3-4714-AF5B-0FC2941924D4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F6B02-FCEF-472E-936A-D4899DD8EC90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75B64-50B1-4E86-A434-4085E3D83925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FF366-B3AE-4832-B973-CE4B0B78754E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9D7E9-8C97-4782-8F20-C02BD4064789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3F79-AC59-4DBD-AF19-53CEEDFF2099}" type="datetime1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F9AE-337C-489C-B75C-14264042E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4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0.gi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 «На нашей планете океанов – 4»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</a:t>
            </a:r>
            <a:r>
              <a:rPr lang="ru-RU" sz="2800" dirty="0" smtClean="0">
                <a:solidFill>
                  <a:schemeClr val="bg1"/>
                </a:solidFill>
              </a:rPr>
              <a:t>Индийский </a:t>
            </a:r>
            <a:r>
              <a:rPr lang="ru-RU" sz="2800" dirty="0">
                <a:solidFill>
                  <a:schemeClr val="bg1"/>
                </a:solidFill>
              </a:rPr>
              <a:t>– самый соленый в мире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</a:t>
            </a:r>
            <a:r>
              <a:rPr lang="ru-RU" sz="2800" dirty="0" smtClean="0">
                <a:solidFill>
                  <a:schemeClr val="bg1"/>
                </a:solidFill>
              </a:rPr>
              <a:t>Океан </a:t>
            </a:r>
            <a:r>
              <a:rPr lang="ru-RU" sz="2800" dirty="0">
                <a:solidFill>
                  <a:schemeClr val="bg1"/>
                </a:solidFill>
              </a:rPr>
              <a:t>Атлантический славен сельдями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</a:t>
            </a:r>
            <a:r>
              <a:rPr lang="ru-RU" sz="2800" dirty="0" smtClean="0">
                <a:solidFill>
                  <a:schemeClr val="bg1"/>
                </a:solidFill>
              </a:rPr>
              <a:t>Ледовитый </a:t>
            </a:r>
            <a:r>
              <a:rPr lang="ru-RU" sz="2800" dirty="0">
                <a:solidFill>
                  <a:schemeClr val="bg1"/>
                </a:solidFill>
              </a:rPr>
              <a:t>все время спит подо льдами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</a:t>
            </a:r>
            <a:r>
              <a:rPr lang="ru-RU" sz="2800" dirty="0" smtClean="0">
                <a:solidFill>
                  <a:schemeClr val="bg1"/>
                </a:solidFill>
              </a:rPr>
              <a:t> </a:t>
            </a:r>
            <a:r>
              <a:rPr lang="ru-RU" sz="2800" dirty="0">
                <a:solidFill>
                  <a:schemeClr val="bg1"/>
                </a:solidFill>
              </a:rPr>
              <a:t>А Тихий, конечно вовсе не </a:t>
            </a:r>
            <a:r>
              <a:rPr lang="ru-RU" sz="2800" dirty="0" smtClean="0">
                <a:solidFill>
                  <a:schemeClr val="bg1"/>
                </a:solidFill>
              </a:rPr>
              <a:t>тихий</a:t>
            </a:r>
            <a:r>
              <a:rPr lang="ru-RU" sz="2800" dirty="0">
                <a:solidFill>
                  <a:schemeClr val="bg1"/>
                </a:solidFill>
              </a:rPr>
              <a:t/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         </a:t>
            </a:r>
            <a:r>
              <a:rPr lang="ru-RU" sz="2800" dirty="0" smtClean="0">
                <a:solidFill>
                  <a:schemeClr val="bg1"/>
                </a:solidFill>
              </a:rPr>
              <a:t>А </a:t>
            </a:r>
            <a:r>
              <a:rPr lang="ru-RU" sz="2800" dirty="0">
                <a:solidFill>
                  <a:schemeClr val="bg1"/>
                </a:solidFill>
              </a:rPr>
              <a:t>буйный, глубокий и самый великий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 smtClean="0"/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Андрей Усачев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86401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ПАРНИКОВЫЙ ЭФФЕКТ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1010950"/>
            <a:ext cx="4104456" cy="574623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683568" y="1772816"/>
            <a:ext cx="319547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Углекислый газ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и пары воды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«берегут» тепло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планеты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ОЗОНОВЫЙ ЭКРАН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8434" name="Picture 2" descr="http://www.voprosy-kak-i-pochemu.ru/wp-content/uploads/2010/08/ozone-lay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6264696" cy="475835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643186" y="2420888"/>
            <a:ext cx="2500814" cy="156966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FFFF"/>
                </a:solidFill>
              </a:rPr>
              <a:t>Ультра-</a:t>
            </a:r>
          </a:p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FFFF"/>
                </a:solidFill>
              </a:rPr>
              <a:t>фиолетовые </a:t>
            </a:r>
          </a:p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00FFFF"/>
                </a:solidFill>
              </a:rPr>
              <a:t>лучи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00FFFF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940152" y="2924944"/>
            <a:ext cx="648072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660232" y="4365104"/>
            <a:ext cx="2483768" cy="1077218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Озоновый </a:t>
            </a:r>
          </a:p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</a:rPr>
              <a:t>слой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6084168" y="4797152"/>
            <a:ext cx="504056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СТРОЕНИЕ АТМОСФЕРЫ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Содержимое 3" descr="10032822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0023" t="34043" r="15902" b="3656"/>
          <a:stretch>
            <a:fillRect/>
          </a:stretch>
        </p:blipFill>
        <p:spPr>
          <a:xfrm>
            <a:off x="683568" y="1412775"/>
            <a:ext cx="3528392" cy="4851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755576" y="5445224"/>
            <a:ext cx="3384376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5576" y="4725144"/>
            <a:ext cx="3384376" cy="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139952" y="4581128"/>
            <a:ext cx="936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55 км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39952" y="5229200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8-18 км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75856" y="1268760"/>
            <a:ext cx="2143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             1000 км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076056" y="5661248"/>
            <a:ext cx="367240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40000"/>
                    <a:lumOff val="60000"/>
                  </a:schemeClr>
                </a:solidFill>
              </a:rPr>
              <a:t>Т Р О П О С Ф Е Р 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76056" y="4797152"/>
            <a:ext cx="36724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С Т Р А Т О С Ф Е Р А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0032" y="2348880"/>
            <a:ext cx="3831498" cy="10772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В Е Р Х Н И Е  С Л О И</a:t>
            </a:r>
          </a:p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 А Т М О С Ф Е Р Ы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ЗАПОЛНИТЕ ТАБЛИЦУ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712"/>
                <a:gridCol w="1677888"/>
                <a:gridCol w="1828800"/>
                <a:gridCol w="1828800"/>
                <a:gridCol w="1828800"/>
              </a:tblGrid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Слои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атмосферы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Верхняя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граница (км)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Особенности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воздуха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Наличие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влаги и облаков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err="1" smtClean="0">
                          <a:latin typeface="Times New Roman"/>
                          <a:cs typeface="Times New Roman"/>
                        </a:rPr>
                        <a:t>Особеннос-ти</a:t>
                      </a: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i="1" dirty="0" err="1" smtClean="0">
                          <a:latin typeface="Times New Roman"/>
                          <a:cs typeface="Times New Roman"/>
                        </a:rPr>
                        <a:t>температу-ры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0041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Тропосфера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Стратосфера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</a:tr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Верхние </a:t>
                      </a:r>
                      <a:r>
                        <a:rPr lang="ru-RU" sz="2400" b="1" dirty="0">
                          <a:latin typeface="Times New Roman"/>
                          <a:cs typeface="Times New Roman"/>
                        </a:rPr>
                        <a:t>слои атмосферы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980727"/>
          <a:ext cx="9144000" cy="5877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712"/>
                <a:gridCol w="1677888"/>
                <a:gridCol w="1828800"/>
                <a:gridCol w="1828800"/>
                <a:gridCol w="1828800"/>
              </a:tblGrid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Слои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атмосферы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Верхняя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граница (км)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Особенности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воздуха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Наличие </a:t>
                      </a:r>
                      <a:r>
                        <a:rPr lang="ru-RU" sz="2400" b="1" i="1" dirty="0">
                          <a:latin typeface="Times New Roman"/>
                          <a:cs typeface="Times New Roman"/>
                        </a:rPr>
                        <a:t>влаги и облаков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i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i="1" dirty="0" err="1" smtClean="0">
                          <a:latin typeface="Times New Roman"/>
                          <a:cs typeface="Times New Roman"/>
                        </a:rPr>
                        <a:t>Особеннос-ти</a:t>
                      </a:r>
                      <a:r>
                        <a:rPr lang="ru-RU" sz="2400" b="1" i="1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b="1" i="1" dirty="0" err="1" smtClean="0">
                          <a:latin typeface="Times New Roman"/>
                          <a:cs typeface="Times New Roman"/>
                        </a:rPr>
                        <a:t>температу-ры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0041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Тропосфера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8-10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или </a:t>
                      </a: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16-18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км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Содержит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4/5 всего воздуха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Содержится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почти вся влага и много облаков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высотой понижается, достигая </a:t>
                      </a: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55</a:t>
                      </a:r>
                      <a:r>
                        <a:rPr lang="ru-RU" sz="2400" baseline="30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С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Стратосфера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55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км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Содержит </a:t>
                      </a:r>
                      <a:r>
                        <a:rPr lang="ru-RU" sz="2400" dirty="0" err="1" smtClean="0">
                          <a:latin typeface="Times New Roman"/>
                          <a:cs typeface="Times New Roman"/>
                        </a:rPr>
                        <a:t>разрежен-ный</a:t>
                      </a: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воздух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Очень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мало влаги, почти нет облаков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высотой повышается, достигая 0</a:t>
                      </a:r>
                      <a:r>
                        <a:rPr lang="ru-RU" sz="2400" baseline="30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С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05744">
                <a:tc>
                  <a:txBody>
                    <a:bodyPr/>
                    <a:lstStyle/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cs typeface="Times New Roman"/>
                        </a:rPr>
                        <a:t>Верхние </a:t>
                      </a:r>
                      <a:r>
                        <a:rPr lang="ru-RU" sz="2400" b="1" dirty="0">
                          <a:latin typeface="Times New Roman"/>
                          <a:cs typeface="Times New Roman"/>
                        </a:rPr>
                        <a:t>слои атмосферы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Примерно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1000 км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Воздуха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почти нет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Влаги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и облаков нет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2065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cs typeface="Times New Roman"/>
                        </a:rPr>
                        <a:t>Температура 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с высотой понижается до -270</a:t>
                      </a:r>
                      <a:r>
                        <a:rPr lang="ru-RU" sz="2400" baseline="30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cs typeface="Times New Roman"/>
                        </a:rPr>
                        <a:t>С</a:t>
                      </a:r>
                      <a:endParaRPr lang="ru-RU" sz="24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0"/>
          <p:cNvGrpSpPr/>
          <p:nvPr/>
        </p:nvGrpSpPr>
        <p:grpSpPr>
          <a:xfrm>
            <a:off x="-57150" y="260648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20" name="Прямоугольник 1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40" name="TextBox 39"/>
          <p:cNvSpPr txBox="1"/>
          <p:nvPr/>
        </p:nvSpPr>
        <p:spPr>
          <a:xfrm>
            <a:off x="25274" y="210674"/>
            <a:ext cx="3802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Строение атмосферы планет  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солнечной системы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196752"/>
            <a:ext cx="9144000" cy="525658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C:\Users\S&amp;D\Desktop\меркур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2127672" cy="2127672"/>
          </a:xfrm>
          <a:prstGeom prst="rect">
            <a:avLst/>
          </a:prstGeom>
          <a:noFill/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-108520" y="6453336"/>
            <a:ext cx="9324528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7" name="Picture 3" descr="C:\Users\S&amp;D\Desktop\вен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196752"/>
            <a:ext cx="2127672" cy="2127672"/>
          </a:xfrm>
          <a:prstGeom prst="rect">
            <a:avLst/>
          </a:prstGeom>
          <a:noFill/>
        </p:spPr>
      </p:pic>
      <p:pic>
        <p:nvPicPr>
          <p:cNvPr id="1028" name="Picture 4" descr="C:\Users\S&amp;D\Desktop\мар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6328" y="1196752"/>
            <a:ext cx="2127672" cy="2127672"/>
          </a:xfrm>
          <a:prstGeom prst="rect">
            <a:avLst/>
          </a:prstGeom>
          <a:noFill/>
        </p:spPr>
      </p:pic>
      <p:pic>
        <p:nvPicPr>
          <p:cNvPr id="1031" name="Picture 7" descr="C:\Users\S&amp;D\Desktop\уран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6540" y="3789040"/>
            <a:ext cx="2127672" cy="2127672"/>
          </a:xfrm>
          <a:prstGeom prst="rect">
            <a:avLst/>
          </a:prstGeom>
          <a:noFill/>
        </p:spPr>
      </p:pic>
      <p:pic>
        <p:nvPicPr>
          <p:cNvPr id="1032" name="Picture 8" descr="C:\Users\S&amp;D\Desktop\нептун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6328" y="3789040"/>
            <a:ext cx="2127672" cy="2127672"/>
          </a:xfrm>
          <a:prstGeom prst="rect">
            <a:avLst/>
          </a:prstGeom>
          <a:noFill/>
        </p:spPr>
      </p:pic>
      <p:pic>
        <p:nvPicPr>
          <p:cNvPr id="1030" name="Picture 6" descr="C:\Users\S&amp;D\Desktop\сатурн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3270" y="3805559"/>
            <a:ext cx="2111153" cy="2111153"/>
          </a:xfrm>
          <a:prstGeom prst="rect">
            <a:avLst/>
          </a:prstGeom>
          <a:noFill/>
        </p:spPr>
      </p:pic>
      <p:pic>
        <p:nvPicPr>
          <p:cNvPr id="1029" name="Picture 5" descr="C:\Users\S&amp;D\Desktop\юпите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805559"/>
            <a:ext cx="2111153" cy="2111153"/>
          </a:xfrm>
          <a:prstGeom prst="rect">
            <a:avLst/>
          </a:prstGeom>
          <a:noFill/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-72008" y="1196752"/>
            <a:ext cx="9324528" cy="0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49726" y="3212976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Меркурий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45121" y="3212976"/>
            <a:ext cx="90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Венера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720130" y="3212976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Марс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8039" y="5939988"/>
            <a:ext cx="975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Юпитер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54657" y="5939988"/>
            <a:ext cx="868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Сатурн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96888" y="5939988"/>
            <a:ext cx="666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Уран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32766" y="5939988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Нептун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009630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2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7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800"/>
                            </p:stCondLst>
                            <p:childTnLst>
                              <p:par>
                                <p:cTn id="110" presetID="1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2" presetClass="exit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16" grpId="0" animBg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980728"/>
            <a:ext cx="9144000" cy="43204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5445224"/>
            <a:ext cx="9144000" cy="141277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9404" y="5373216"/>
            <a:ext cx="1224136" cy="1728192"/>
          </a:xfrm>
          <a:prstGeom prst="roundRect">
            <a:avLst>
              <a:gd name="adj" fmla="val 6206"/>
            </a:avLst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30"/>
          <p:cNvGrpSpPr/>
          <p:nvPr/>
        </p:nvGrpSpPr>
        <p:grpSpPr>
          <a:xfrm>
            <a:off x="-57150" y="120987"/>
            <a:ext cx="5349230" cy="576064"/>
            <a:chOff x="-57150" y="260648"/>
            <a:chExt cx="5349230" cy="576064"/>
          </a:xfrm>
        </p:grpSpPr>
        <p:grpSp>
          <p:nvGrpSpPr>
            <p:cNvPr id="3" name="Группа 16"/>
            <p:cNvGrpSpPr/>
            <p:nvPr/>
          </p:nvGrpSpPr>
          <p:grpSpPr>
            <a:xfrm>
              <a:off x="-57150" y="260648"/>
              <a:ext cx="4716016" cy="576064"/>
              <a:chOff x="-57150" y="260648"/>
              <a:chExt cx="4716016" cy="576064"/>
            </a:xfrm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5" name="Прямоугольник 14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4" name="Группа 18"/>
            <p:cNvGrpSpPr/>
            <p:nvPr/>
          </p:nvGrpSpPr>
          <p:grpSpPr>
            <a:xfrm>
              <a:off x="4685536" y="260648"/>
              <a:ext cx="216024" cy="576064"/>
              <a:chOff x="-57150" y="260648"/>
              <a:chExt cx="4716016" cy="576064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  <p:grpSp>
          <p:nvGrpSpPr>
            <p:cNvPr id="5" name="Группа 22"/>
            <p:cNvGrpSpPr/>
            <p:nvPr/>
          </p:nvGrpSpPr>
          <p:grpSpPr>
            <a:xfrm>
              <a:off x="4932040" y="260648"/>
              <a:ext cx="360040" cy="576064"/>
              <a:chOff x="-57150" y="260648"/>
              <a:chExt cx="4716016" cy="576064"/>
            </a:xfrm>
          </p:grpSpPr>
          <p:sp>
            <p:nvSpPr>
              <p:cNvPr id="8" name="Прямоугольник 7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gradFill flip="none" rotWithShape="1">
                <a:gsLst>
                  <a:gs pos="0">
                    <a:srgbClr val="0070C0">
                      <a:shade val="30000"/>
                      <a:satMod val="115000"/>
                    </a:srgbClr>
                  </a:gs>
                  <a:gs pos="50000">
                    <a:srgbClr val="0070C0">
                      <a:shade val="67500"/>
                      <a:satMod val="115000"/>
                    </a:srgbClr>
                  </a:gs>
                  <a:gs pos="100000">
                    <a:srgbClr val="0070C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reflection blurRad="6350" stA="52000" endA="300" endPos="3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-57150" y="260648"/>
                <a:ext cx="4716016" cy="216024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alpha val="50000"/>
                    </a:schemeClr>
                  </a:gs>
                  <a:gs pos="50000">
                    <a:schemeClr val="bg1">
                      <a:alpha val="20000"/>
                    </a:schemeClr>
                  </a:gs>
                  <a:gs pos="100000">
                    <a:schemeClr val="bg1">
                      <a:shade val="100000"/>
                      <a:satMod val="115000"/>
                      <a:alpha val="1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-57150" y="260648"/>
                <a:ext cx="4716016" cy="576064"/>
              </a:xfrm>
              <a:prstGeom prst="rect">
                <a:avLst/>
              </a:prstGeom>
              <a:noFill/>
              <a:ln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reflection blurRad="6350" stA="55000" endA="300" endPos="45500" dir="5400000" sy="-100000" algn="bl" rotWithShape="0"/>
                  </a:effectLst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0" y="116632"/>
            <a:ext cx="3886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Необычные явления</a:t>
            </a:r>
            <a:endParaRPr lang="ru-RU" sz="32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6" name="Picture 2" descr="C:\Users\S&amp;D\Desktop\ш мол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27" name="Picture 3" descr="C:\Users\S&amp;D\Desktop\радуга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168" y="5589803"/>
            <a:ext cx="1152128" cy="115212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29" name="Picture 5" descr="C:\Users\S&amp;D\Desktop\огни эльма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374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1" name="Picture 7" descr="C:\Users\S&amp;D\Desktop\молния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0612" y="5589240"/>
            <a:ext cx="1153254" cy="1153254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2" name="Picture 8" descr="C:\Users\S&amp;D\Desktop\полярное сияние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5589803"/>
            <a:ext cx="1152128" cy="115212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</p:pic>
      <p:pic>
        <p:nvPicPr>
          <p:cNvPr id="1033" name="Picture 9" descr="C:\Users\S&amp;D\Desktop\ш молния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60626" y="1819913"/>
            <a:ext cx="2622748" cy="2622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5" name="Picture 11" descr="C:\Users\S&amp;D\Desktop\гало (2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4" name="Picture 10" descr="C:\Users\S&amp;D\Desktop\радуга (2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41155" y="1177391"/>
            <a:ext cx="5861690" cy="39077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6" name="Picture 12" descr="C:\Users\S&amp;D\Desktop\огни эльма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7" name="Picture 13" descr="C:\Users\S&amp;D\Desktop\мираж (2)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7" name="Picture 14" descr="C:\Users\S&amp;D\Desktop\молния (1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49557" y="1182992"/>
            <a:ext cx="5844887" cy="389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  <p:pic>
        <p:nvPicPr>
          <p:cNvPr id="1039" name="Picture 15" descr="C:\Users\S&amp;D\Desktop\полярное сияние (2)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55676" y="1187071"/>
            <a:ext cx="5832648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206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xmlns="" val="1411464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4201 -7.40741E-7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201 -7.40741E-7 L 0.28385 -7.40741E-7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85 -7.40741E-7 L 0.42552 -7.40741E-7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552 -7.40741E-7 L 0.56719 -7.40741E-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719 -7.40741E-7 L 0.70903 -7.40741E-7 " pathEditMode="relative" rAng="0" ptsTypes="AA">
                                      <p:cBhvr>
                                        <p:cTn id="8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903 -7.40741E-7 L 0.85069 -7.40741E-7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5" grpId="0" animBg="1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</a:rPr>
              <a:t>Ветер, ветер, ты могуч …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						  горизонтальном  					  направлении</a:t>
            </a:r>
          </a:p>
        </p:txBody>
      </p:sp>
      <p:pic>
        <p:nvPicPr>
          <p:cNvPr id="5124" name="Picture 4" descr="открытый урок 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4752975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034755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bg1"/>
                </a:solidFill>
              </a:rPr>
              <a:t>Осадки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фото</a:t>
            </a:r>
          </a:p>
        </p:txBody>
      </p:sp>
      <p:pic>
        <p:nvPicPr>
          <p:cNvPr id="6148" name="Picture 5" descr="012600041-we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2881313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открытый урок 0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221163"/>
            <a:ext cx="348297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 descr="PICT0045-we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125538"/>
            <a:ext cx="3570287" cy="265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 descr="открытый урок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221163"/>
            <a:ext cx="2176463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417462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ЗНАЧЕНИЕ АТМОСФЕРЫ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2" name="Picture 2" descr="http://www.voprosy-kak-i-pochemu.ru/wp-content/uploads/2010/08/ozone-layer.jpg"/>
          <p:cNvPicPr>
            <a:picLocks noChangeAspect="1" noChangeArrowheads="1"/>
          </p:cNvPicPr>
          <p:nvPr/>
        </p:nvPicPr>
        <p:blipFill>
          <a:blip r:embed="rId2" cstate="print"/>
          <a:srcRect b="1257"/>
          <a:stretch>
            <a:fillRect/>
          </a:stretch>
        </p:blipFill>
        <p:spPr bwMode="auto">
          <a:xfrm>
            <a:off x="539552" y="1124744"/>
            <a:ext cx="2232248" cy="167418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Содержимое 3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45395" y="3789040"/>
            <a:ext cx="1543029" cy="216024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46" name="Picture 2" descr="http://www.16x10.ru/_ph/4/2/803873331.jpg"/>
          <p:cNvPicPr>
            <a:picLocks noChangeAspect="1" noChangeArrowheads="1"/>
          </p:cNvPicPr>
          <p:nvPr/>
        </p:nvPicPr>
        <p:blipFill>
          <a:blip r:embed="rId4" cstate="print"/>
          <a:srcRect l="9529" r="16622" b="2449"/>
          <a:stretch>
            <a:fillRect/>
          </a:stretch>
        </p:blipFill>
        <p:spPr bwMode="auto">
          <a:xfrm>
            <a:off x="6444208" y="1124744"/>
            <a:ext cx="2232248" cy="165618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0" name="Picture 6" descr="http://twilightsaga.ru/uploads/posts/2010-04/thumbs/1270762157_38.jpg"/>
          <p:cNvPicPr>
            <a:picLocks noChangeAspect="1" noChangeArrowheads="1"/>
          </p:cNvPicPr>
          <p:nvPr/>
        </p:nvPicPr>
        <p:blipFill>
          <a:blip r:embed="rId5" cstate="print"/>
          <a:srcRect r="4062" b="6761"/>
          <a:stretch>
            <a:fillRect/>
          </a:stretch>
        </p:blipFill>
        <p:spPr bwMode="auto">
          <a:xfrm>
            <a:off x="899592" y="3789040"/>
            <a:ext cx="1512168" cy="223800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2" name="Picture 8" descr="http://images.kuzin.multiply.com/image/1/photos/upload/orig/RdSB8woKClsAADBQxg43374/19.jpeg?et=63N2X%2C8ee0GQNK5ebpET5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149080"/>
            <a:ext cx="2496277" cy="187220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4" name="Picture 10" descr="http://900igr.net/datai/astronomija/Komety-3/0011-006-Meteorit.jpg"/>
          <p:cNvPicPr>
            <a:picLocks noChangeAspect="1" noChangeArrowheads="1"/>
          </p:cNvPicPr>
          <p:nvPr/>
        </p:nvPicPr>
        <p:blipFill>
          <a:blip r:embed="rId7" cstate="print"/>
          <a:srcRect l="53655" t="34295" r="14361" b="1587"/>
          <a:stretch>
            <a:fillRect/>
          </a:stretch>
        </p:blipFill>
        <p:spPr bwMode="auto">
          <a:xfrm>
            <a:off x="3707904" y="1052736"/>
            <a:ext cx="1632386" cy="216024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8" name="TextBox 17"/>
          <p:cNvSpPr txBox="1"/>
          <p:nvPr/>
        </p:nvSpPr>
        <p:spPr>
          <a:xfrm>
            <a:off x="-41709" y="2852936"/>
            <a:ext cx="3478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Защита от вредных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космических  излучений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79644" y="6027003"/>
            <a:ext cx="32643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Защита от резких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колебаний температур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986724" y="2852936"/>
            <a:ext cx="31572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Условие для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существования жизни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7504" y="6027003"/>
            <a:ext cx="3278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Образование осадков,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ветра, звука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63888" y="6027003"/>
            <a:ext cx="22100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Выветривание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горных пород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07904" y="3212976"/>
            <a:ext cx="1769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Защита от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метеоритов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Решите задачу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Определите высоту горы, если у ее подножия температура равна </a:t>
            </a:r>
            <a:r>
              <a:rPr lang="ru-RU" smtClean="0">
                <a:solidFill>
                  <a:schemeClr val="bg1"/>
                </a:solidFill>
              </a:rPr>
              <a:t>+16°С</a:t>
            </a:r>
            <a:r>
              <a:rPr lang="ru-RU" dirty="0" smtClean="0">
                <a:solidFill>
                  <a:schemeClr val="bg1"/>
                </a:solidFill>
              </a:rPr>
              <a:t>, а на вершине </a:t>
            </a:r>
            <a:r>
              <a:rPr lang="ru-RU" smtClean="0">
                <a:solidFill>
                  <a:schemeClr val="bg1"/>
                </a:solidFill>
              </a:rPr>
              <a:t>-8°С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Ответ: высота горы равна 4000 метров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BF9AE-337C-489C-B75C-14264042E26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48596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4000" dirty="0" smtClean="0">
              <a:solidFill>
                <a:srgbClr val="0000FF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фото</a:t>
            </a:r>
          </a:p>
        </p:txBody>
      </p:sp>
      <p:pic>
        <p:nvPicPr>
          <p:cNvPr id="9220" name="Picture 4" descr="открытый ур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337" y="465138"/>
            <a:ext cx="8569325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002065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ОТВЕТЬТЕ НА ВОПРОСЫ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400600"/>
          </a:xfrm>
          <a:solidFill>
            <a:schemeClr val="accent1"/>
          </a:solidFill>
        </p:spPr>
        <p:txBody>
          <a:bodyPr>
            <a:normAutofit fontScale="62500" lnSpcReduction="20000"/>
          </a:bodyPr>
          <a:lstStyle/>
          <a:p>
            <a:pPr lvl="0"/>
            <a:r>
              <a:rPr lang="ru-RU" sz="5100" b="1" dirty="0">
                <a:solidFill>
                  <a:schemeClr val="bg1"/>
                </a:solidFill>
              </a:rPr>
              <a:t>Какого газа в воздухе больше всего? </a:t>
            </a:r>
          </a:p>
          <a:p>
            <a:pPr lvl="0"/>
            <a:r>
              <a:rPr lang="ru-RU" sz="5100" b="1" dirty="0">
                <a:solidFill>
                  <a:schemeClr val="bg1"/>
                </a:solidFill>
              </a:rPr>
              <a:t>Какой газ воздуха нужен для фотосинтеза? </a:t>
            </a:r>
          </a:p>
          <a:p>
            <a:pPr lvl="0"/>
            <a:r>
              <a:rPr lang="ru-RU" sz="5100" b="1" dirty="0">
                <a:solidFill>
                  <a:schemeClr val="bg1"/>
                </a:solidFill>
              </a:rPr>
              <a:t>Какой газ воздуха нужен для горения, гниения  и дыхания? </a:t>
            </a:r>
          </a:p>
          <a:p>
            <a:pPr lvl="0"/>
            <a:r>
              <a:rPr lang="ru-RU" sz="5100" b="1" dirty="0">
                <a:solidFill>
                  <a:schemeClr val="bg1"/>
                </a:solidFill>
              </a:rPr>
              <a:t>Почему озоновые дыры – это опасное явление? </a:t>
            </a:r>
          </a:p>
          <a:p>
            <a:pPr lvl="0"/>
            <a:r>
              <a:rPr lang="ru-RU" sz="5100" b="1" dirty="0">
                <a:solidFill>
                  <a:schemeClr val="bg1"/>
                </a:solidFill>
              </a:rPr>
              <a:t>Как называется слой атмосферы, где живем мы с вами? </a:t>
            </a:r>
          </a:p>
          <a:p>
            <a:pPr lvl="0"/>
            <a:r>
              <a:rPr lang="ru-RU" sz="5100" b="1" dirty="0">
                <a:solidFill>
                  <a:schemeClr val="bg1"/>
                </a:solidFill>
              </a:rPr>
              <a:t>Почему для полетов в </a:t>
            </a:r>
            <a:r>
              <a:rPr lang="ru-RU" sz="5100" b="1" dirty="0" smtClean="0">
                <a:solidFill>
                  <a:schemeClr val="bg1"/>
                </a:solidFill>
              </a:rPr>
              <a:t>стратосферу </a:t>
            </a:r>
            <a:r>
              <a:rPr lang="ru-RU" sz="5100" b="1" dirty="0">
                <a:solidFill>
                  <a:schemeClr val="bg1"/>
                </a:solidFill>
              </a:rPr>
              <a:t>к запасу горючего берут и запас кислорода в баллонах? </a:t>
            </a: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www.voprosy-kak-i-pochemu.ru/wp-content/uploads/2010/08/ozone-layer.jpg"/>
          <p:cNvPicPr>
            <a:picLocks noChangeAspect="1" noChangeArrowheads="1"/>
          </p:cNvPicPr>
          <p:nvPr/>
        </p:nvPicPr>
        <p:blipFill>
          <a:blip r:embed="rId2" cstate="print"/>
          <a:srcRect b="1257"/>
          <a:stretch>
            <a:fillRect/>
          </a:stretch>
        </p:blipFill>
        <p:spPr bwMode="auto">
          <a:xfrm>
            <a:off x="5724128" y="4509120"/>
            <a:ext cx="3131840" cy="234888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Содержимое 3" descr="19-101247.jpg"/>
          <p:cNvPicPr>
            <a:picLocks noChangeAspect="1"/>
          </p:cNvPicPr>
          <p:nvPr/>
        </p:nvPicPr>
        <p:blipFill>
          <a:blip r:embed="rId3" cstate="print"/>
          <a:srcRect l="18500" t="540" r="1001" b="20402"/>
          <a:stretch>
            <a:fillRect/>
          </a:stretch>
        </p:blipFill>
        <p:spPr>
          <a:xfrm>
            <a:off x="5292080" y="2060848"/>
            <a:ext cx="3588399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Содержимое 3" descr="biosphere1.gif"/>
          <p:cNvPicPr>
            <a:picLocks noChangeAspect="1"/>
          </p:cNvPicPr>
          <p:nvPr/>
        </p:nvPicPr>
        <p:blipFill>
          <a:blip r:embed="rId4" cstate="print"/>
          <a:srcRect l="22314" t="49963" r="19212" b="3010"/>
          <a:stretch>
            <a:fillRect/>
          </a:stretch>
        </p:blipFill>
        <p:spPr>
          <a:xfrm>
            <a:off x="179512" y="2060848"/>
            <a:ext cx="3096344" cy="1949286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Содержимое 3" descr="1003282221.jpg"/>
          <p:cNvPicPr>
            <a:picLocks noChangeAspect="1"/>
          </p:cNvPicPr>
          <p:nvPr/>
        </p:nvPicPr>
        <p:blipFill>
          <a:blip r:embed="rId5" cstate="print"/>
          <a:srcRect l="20023" t="34043" r="15902" b="3656"/>
          <a:stretch>
            <a:fillRect/>
          </a:stretch>
        </p:blipFill>
        <p:spPr>
          <a:xfrm>
            <a:off x="323528" y="4382726"/>
            <a:ext cx="1800200" cy="2475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Достигнуты ли цели урока?</a:t>
            </a:r>
            <a:b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На все ли основные вопросы вы теперь можете ответить?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6016" y="2996952"/>
            <a:ext cx="2304256" cy="12241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СОСТАВ </a:t>
            </a:r>
          </a:p>
          <a:p>
            <a:pPr algn="ctr"/>
            <a:r>
              <a:rPr lang="ru-RU" sz="2400" b="1" dirty="0" smtClean="0"/>
              <a:t>АТМОСФЕРЫ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996952"/>
            <a:ext cx="2304256" cy="12241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ПОНЯТИЕ «АТМОСФЕРА»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4437112"/>
            <a:ext cx="2304256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СТРОЕНИЕ АТМОСФЕРЫ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4509120"/>
            <a:ext cx="2520280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ЗНАЧЕНИЕ АТМОСФЕРЫ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2204864"/>
            <a:ext cx="1008112" cy="1440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3284984"/>
            <a:ext cx="504056" cy="144016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87624" y="3429000"/>
            <a:ext cx="576064" cy="216024"/>
          </a:xfrm>
          <a:prstGeom prst="rect">
            <a:avLst/>
          </a:prstGeom>
          <a:solidFill>
            <a:srgbClr val="A50021"/>
          </a:solidFill>
          <a:ln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2996952"/>
            <a:ext cx="1008112" cy="144016"/>
          </a:xfrm>
          <a:prstGeom prst="rect">
            <a:avLst/>
          </a:prstGeom>
          <a:solidFill>
            <a:srgbClr val="996633"/>
          </a:solidFill>
          <a:ln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ДОМАШНЕЕ ЗАДАНИЕ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§</a:t>
            </a:r>
            <a:r>
              <a:rPr lang="ru-RU" dirty="0" smtClean="0"/>
              <a:t> </a:t>
            </a:r>
            <a:r>
              <a:rPr lang="ru-RU">
                <a:solidFill>
                  <a:schemeClr val="bg1"/>
                </a:solidFill>
              </a:rPr>
              <a:t>3</a:t>
            </a:r>
            <a:r>
              <a:rPr lang="ru-RU" smtClean="0">
                <a:solidFill>
                  <a:schemeClr val="bg1"/>
                </a:solidFill>
              </a:rPr>
              <a:t>5 прочитать, </a:t>
            </a:r>
            <a:r>
              <a:rPr lang="ru-RU" dirty="0" smtClean="0">
                <a:solidFill>
                  <a:schemeClr val="bg1"/>
                </a:solidFill>
              </a:rPr>
              <a:t>ответить на вопросы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Найти  информацию </a:t>
            </a:r>
            <a:r>
              <a:rPr lang="ru-RU" dirty="0">
                <a:solidFill>
                  <a:schemeClr val="bg1"/>
                </a:solidFill>
              </a:rPr>
              <a:t>о названии </a:t>
            </a:r>
            <a:r>
              <a:rPr lang="ru-RU" dirty="0" smtClean="0">
                <a:solidFill>
                  <a:schemeClr val="bg1"/>
                </a:solidFill>
              </a:rPr>
              <a:t>верхних слоев </a:t>
            </a:r>
            <a:r>
              <a:rPr lang="ru-RU" dirty="0">
                <a:solidFill>
                  <a:schemeClr val="bg1"/>
                </a:solidFill>
              </a:rPr>
              <a:t>атмосферы и их </a:t>
            </a:r>
            <a:r>
              <a:rPr lang="ru-RU" dirty="0" smtClean="0">
                <a:solidFill>
                  <a:schemeClr val="bg1"/>
                </a:solidFill>
              </a:rPr>
              <a:t>характеристиках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Атмосфера – воздушная оболочка Земли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Slide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0"/>
            <a:ext cx="6715140" cy="6858000"/>
          </a:xfrm>
        </p:spPr>
      </p:pic>
      <p:pic>
        <p:nvPicPr>
          <p:cNvPr id="7" name="Рисунок 6" descr="Slid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Slide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Slide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1"/>
            <a:ext cx="9144000" cy="7002325"/>
          </a:xfrm>
          <a:prstGeom prst="rect">
            <a:avLst/>
          </a:prstGeom>
        </p:spPr>
      </p:pic>
      <p:pic>
        <p:nvPicPr>
          <p:cNvPr id="10" name="Рисунок 9" descr="Slide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7072338"/>
          </a:xfrm>
          <a:prstGeom prst="rect">
            <a:avLst/>
          </a:prstGeom>
        </p:spPr>
      </p:pic>
      <p:pic>
        <p:nvPicPr>
          <p:cNvPr id="11" name="Рисунок 10" descr="Slide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707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4880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3568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Тема </a:t>
            </a:r>
            <a:r>
              <a:rPr lang="ru-RU" sz="6600" b="1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урока: «АТМОСФЕРА</a:t>
            </a:r>
            <a:r>
              <a:rPr lang="ru-RU" sz="6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</a:t>
            </a:r>
            <a:br>
              <a:rPr lang="ru-RU" sz="6600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6600" b="1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ЕЕ СТРОЕНИЕ» </a:t>
            </a:r>
            <a:endParaRPr lang="ru-RU" sz="6600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Сегодня нам предстоит ответить на вопросы:</a:t>
            </a:r>
            <a:endParaRPr lang="ru-RU" b="1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525963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Что называется атмосферой?</a:t>
            </a:r>
          </a:p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Из чего состоит атмосфера?</a:t>
            </a:r>
          </a:p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Каково строение атмосферы?</a:t>
            </a:r>
          </a:p>
          <a:p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Какое значение имеет атмосфера для нашей планеты?</a:t>
            </a:r>
            <a:endParaRPr lang="ru-RU" sz="4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4000" dirty="0" smtClean="0">
                <a:solidFill>
                  <a:schemeClr val="bg1"/>
                </a:solidFill>
              </a:rPr>
              <a:t>Атмосфера –одежда нашей планеты!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4" descr="открытый урок 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628775"/>
            <a:ext cx="80645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83718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Оболочки ЗЕМЛИ</a:t>
            </a:r>
            <a:endParaRPr lang="ru-RU" b="1" dirty="0">
              <a:ln w="18000">
                <a:solidFill>
                  <a:schemeClr val="accent1">
                    <a:lumMod val="20000"/>
                    <a:lumOff val="8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Содержимое 3" descr="biosphere1.gif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 l="21272" t="-7169" r="3129" b="3010"/>
          <a:stretch>
            <a:fillRect/>
          </a:stretch>
        </p:blipFill>
        <p:spPr>
          <a:xfrm>
            <a:off x="4067944" y="1124744"/>
            <a:ext cx="3600400" cy="4464496"/>
          </a:xfrm>
        </p:spPr>
      </p:pic>
      <p:sp>
        <p:nvSpPr>
          <p:cNvPr id="5" name="Прямоугольник 4"/>
          <p:cNvSpPr/>
          <p:nvPr/>
        </p:nvSpPr>
        <p:spPr>
          <a:xfrm>
            <a:off x="5004048" y="1772816"/>
            <a:ext cx="864096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4048" y="2924944"/>
            <a:ext cx="100811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3717032"/>
            <a:ext cx="1008112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63888" y="1340768"/>
            <a:ext cx="513410" cy="3020442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АТМОСФЕРА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lomonosov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7544" y="1556792"/>
            <a:ext cx="1987421" cy="2376264"/>
          </a:xfrm>
          <a:prstGeom prst="rect">
            <a:avLst/>
          </a:prstGeom>
          <a:ln w="127000" cap="rnd">
            <a:solidFill>
              <a:schemeClr val="bg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23528" y="4149080"/>
            <a:ext cx="2400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М.В. Ломоносов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 1775 год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23020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003232" cy="1143000"/>
          </a:xfr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1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СОСТАВ АТМОСФЕРЫ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19-1012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500" t="540" r="1001" b="20402"/>
          <a:stretch>
            <a:fillRect/>
          </a:stretch>
        </p:blipFill>
        <p:spPr>
          <a:xfrm>
            <a:off x="1331640" y="1340768"/>
            <a:ext cx="6624736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DBBF9AE-337C-489C-B75C-14264042E26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23928" y="4941168"/>
            <a:ext cx="752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Garamond" pitchFamily="18" charset="0"/>
              </a:rPr>
              <a:t>1%</a:t>
            </a:r>
            <a:endParaRPr lang="ru-RU" sz="3600" b="1" dirty="0">
              <a:latin typeface="Garamond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4716016" y="4077072"/>
            <a:ext cx="1224136" cy="1440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851920" y="5517232"/>
            <a:ext cx="864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220072" y="4005064"/>
            <a:ext cx="1224136" cy="15121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220072" y="5517232"/>
            <a:ext cx="10081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652120" y="4941168"/>
            <a:ext cx="1002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Garamond" pitchFamily="18" charset="0"/>
              </a:rPr>
              <a:t>78%</a:t>
            </a:r>
            <a:endParaRPr lang="ru-RU" sz="3600" b="1" dirty="0">
              <a:latin typeface="Garamond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7504" y="4941168"/>
            <a:ext cx="2232248" cy="100811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</a:rPr>
              <a:t>КИСЛОРОД</a:t>
            </a:r>
            <a:endParaRPr lang="ru-RU" sz="32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627784" y="5589240"/>
            <a:ext cx="2088232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ДРУГИЕ ГАЗЫ </a:t>
            </a:r>
            <a:r>
              <a:rPr lang="ru-RU" sz="32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вода</a:t>
            </a:r>
            <a:endParaRPr lang="ru-RU" sz="32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20072" y="5589240"/>
            <a:ext cx="1656184" cy="936104"/>
          </a:xfrm>
          <a:prstGeom prst="rect">
            <a:avLst/>
          </a:prstGeom>
          <a:solidFill>
            <a:srgbClr val="00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>
                  <a:solidFill>
                    <a:schemeClr val="tx1"/>
                  </a:solidFill>
                </a:ln>
              </a:rPr>
              <a:t>АЗОТ</a:t>
            </a:r>
            <a:endParaRPr lang="ru-RU" sz="3200" b="1" dirty="0">
              <a:ln>
                <a:solidFill>
                  <a:schemeClr val="tx1"/>
                </a:solidFill>
              </a:ln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1403648" y="4653136"/>
            <a:ext cx="9361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1403648" y="4149080"/>
            <a:ext cx="1080120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Garamond" pitchFamily="18" charset="0"/>
              </a:rPr>
              <a:t>21%</a:t>
            </a:r>
            <a:endParaRPr lang="ru-RU" sz="3600" b="1" dirty="0">
              <a:solidFill>
                <a:schemeClr val="tx1"/>
              </a:solidFill>
              <a:latin typeface="Garamond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2339752" y="4005064"/>
            <a:ext cx="1152128" cy="648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DVD_036"/>
          <p:cNvPicPr>
            <a:picLocks noChangeAspect="1" noChangeArrowheads="1"/>
          </p:cNvPicPr>
          <p:nvPr/>
        </p:nvPicPr>
        <p:blipFill>
          <a:blip r:embed="rId2" cstate="print"/>
          <a:srcRect l="2272" r="2272" b="2777"/>
          <a:stretch>
            <a:fillRect/>
          </a:stretch>
        </p:blipFill>
        <p:spPr bwMode="auto">
          <a:xfrm>
            <a:off x="6500826" y="285728"/>
            <a:ext cx="2376487" cy="1782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вальная выноска 2"/>
          <p:cNvSpPr/>
          <p:nvPr/>
        </p:nvSpPr>
        <p:spPr>
          <a:xfrm rot="16007227">
            <a:off x="1579617" y="-927595"/>
            <a:ext cx="2045909" cy="4096851"/>
          </a:xfrm>
          <a:prstGeom prst="wedgeEllipseCallout">
            <a:avLst>
              <a:gd name="adj1" fmla="val -26262"/>
              <a:gd name="adj2" fmla="val 11799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71538" y="357166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Откуда берутся в воздухе: кислород, углекислый газ и вода?</a:t>
            </a:r>
            <a:endParaRPr lang="ru-RU" sz="2400" b="1" dirty="0"/>
          </a:p>
        </p:txBody>
      </p:sp>
      <p:pic>
        <p:nvPicPr>
          <p:cNvPr id="6" name="Picture 29" descr="aireani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143512"/>
            <a:ext cx="1809763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drunk_mouse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4500570"/>
            <a:ext cx="1785950" cy="1984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63" descr="01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3283795"/>
            <a:ext cx="1571636" cy="13416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9" descr="WEATHER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571744"/>
            <a:ext cx="1681651" cy="1571636"/>
          </a:xfrm>
          <a:prstGeom prst="rect">
            <a:avLst/>
          </a:prstGeom>
          <a:noFill/>
        </p:spPr>
      </p:pic>
      <p:sp>
        <p:nvSpPr>
          <p:cNvPr id="10" name="Стрелка вверх 9"/>
          <p:cNvSpPr/>
          <p:nvPr/>
        </p:nvSpPr>
        <p:spPr>
          <a:xfrm rot="17990848">
            <a:off x="5521693" y="2602815"/>
            <a:ext cx="841822" cy="2183207"/>
          </a:xfrm>
          <a:prstGeom prst="up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 rot="4079946">
            <a:off x="2391924" y="2207899"/>
            <a:ext cx="841822" cy="2183207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 rot="1572142">
            <a:off x="3606371" y="3208033"/>
            <a:ext cx="841822" cy="2183207"/>
          </a:xfrm>
          <a:prstGeom prst="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 rot="20341084">
            <a:off x="1940638" y="310269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Водяной пар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 rot="7017186" flipV="1">
            <a:off x="3016862" y="4441269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кислород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 rot="1782107">
            <a:off x="5161714" y="364754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Углекислый газ</a:t>
            </a:r>
            <a:endParaRPr lang="ru-RU" b="1" dirty="0"/>
          </a:p>
        </p:txBody>
      </p:sp>
      <p:pic>
        <p:nvPicPr>
          <p:cNvPr id="16" name="Рисунок 15" descr="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85918" y="4745191"/>
            <a:ext cx="1571636" cy="19843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7835730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453</Words>
  <Application>Microsoft Office PowerPoint</Application>
  <PresentationFormat>Экран (4:3)</PresentationFormat>
  <Paragraphs>168</Paragraphs>
  <Slides>22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«На нашей планете океанов – 4»       Индийский – самый соленый в мире       Океан Атлантический славен сельдями       Ледовитый все время спит подо льдами      А Тихий, конечно вовсе не тихий          А буйный, глубокий и самый великий.</vt:lpstr>
      <vt:lpstr>Слайд 2</vt:lpstr>
      <vt:lpstr> Атмосфера – воздушная оболочка Земли </vt:lpstr>
      <vt:lpstr>Тема урока: «АТМОСФЕРА,  ЕЕ СТРОЕНИЕ» </vt:lpstr>
      <vt:lpstr>Сегодня нам предстоит ответить на вопросы:</vt:lpstr>
      <vt:lpstr>Атмосфера –одежда нашей планеты!</vt:lpstr>
      <vt:lpstr>Оболочки ЗЕМЛИ</vt:lpstr>
      <vt:lpstr>СОСТАВ АТМОСФЕРЫ</vt:lpstr>
      <vt:lpstr>Слайд 9</vt:lpstr>
      <vt:lpstr>ПАРНИКОВЫЙ ЭФФЕКТ</vt:lpstr>
      <vt:lpstr>ОЗОНОВЫЙ ЭКРАН</vt:lpstr>
      <vt:lpstr>СТРОЕНИЕ АТМОСФЕРЫ</vt:lpstr>
      <vt:lpstr>ЗАПОЛНИТЕ ТАБЛИЦУ</vt:lpstr>
      <vt:lpstr>Слайд 14</vt:lpstr>
      <vt:lpstr>Слайд 15</vt:lpstr>
      <vt:lpstr>Ветер, ветер, ты могуч …</vt:lpstr>
      <vt:lpstr>Осадки</vt:lpstr>
      <vt:lpstr>ЗНАЧЕНИЕ АТМОСФЕРЫ</vt:lpstr>
      <vt:lpstr>Решите задачу</vt:lpstr>
      <vt:lpstr>ОТВЕТЬТЕ НА ВОПРОСЫ</vt:lpstr>
      <vt:lpstr>Достигнуты ли цели урока?  На все ли основные вопросы вы теперь можете ответить?</vt:lpstr>
      <vt:lpstr>ДОМАШНЕЕ ЗАДАНИЕ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АТМОСФЕРА</dc:title>
  <dc:creator>Admin</dc:creator>
  <cp:lastModifiedBy>Андреевская СОШ</cp:lastModifiedBy>
  <cp:revision>69</cp:revision>
  <dcterms:created xsi:type="dcterms:W3CDTF">2013-02-05T20:23:50Z</dcterms:created>
  <dcterms:modified xsi:type="dcterms:W3CDTF">2014-04-10T02:09:09Z</dcterms:modified>
</cp:coreProperties>
</file>