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72" r:id="rId4"/>
    <p:sldId id="258" r:id="rId5"/>
    <p:sldId id="259" r:id="rId6"/>
    <p:sldId id="273" r:id="rId7"/>
    <p:sldId id="260" r:id="rId8"/>
    <p:sldId id="274" r:id="rId9"/>
    <p:sldId id="261" r:id="rId10"/>
    <p:sldId id="262" r:id="rId11"/>
    <p:sldId id="280" r:id="rId12"/>
    <p:sldId id="264" r:id="rId13"/>
    <p:sldId id="265" r:id="rId14"/>
    <p:sldId id="266" r:id="rId15"/>
    <p:sldId id="281" r:id="rId16"/>
    <p:sldId id="267" r:id="rId17"/>
    <p:sldId id="268" r:id="rId18"/>
    <p:sldId id="269" r:id="rId19"/>
    <p:sldId id="270" r:id="rId20"/>
    <p:sldId id="275" r:id="rId21"/>
    <p:sldId id="276" r:id="rId22"/>
    <p:sldId id="277" r:id="rId23"/>
    <p:sldId id="271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-8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Национальность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Татары</c:v>
                </c:pt>
                <c:pt idx="1">
                  <c:v>Русские</c:v>
                </c:pt>
                <c:pt idx="2">
                  <c:v>Узбеки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225</c:v>
                </c:pt>
                <c:pt idx="1">
                  <c:v>37</c:v>
                </c:pt>
                <c:pt idx="2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58-493A-9481-C5364FA0682A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66098185398856446"/>
          <c:y val="0.24390026246719179"/>
          <c:w val="0.31064405770393533"/>
          <c:h val="0.51497725284339479"/>
        </c:manualLayout>
      </c:layout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4607" y="2819400"/>
            <a:ext cx="8715436" cy="147002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Этнокультурный компонент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учебно-воспитательном процессе школы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(татарский аспект) –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из опыта работы МАОУ Андреевской СОШ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Тюменского муниципального района.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234198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200" u="sng" dirty="0" smtClean="0">
                <a:solidFill>
                  <a:schemeClr val="tx1"/>
                </a:solidFill>
              </a:rPr>
              <a:t>Муниципальный этап </a:t>
            </a:r>
            <a:endParaRPr lang="ru-RU" sz="2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2200" b="1" dirty="0" smtClean="0">
                <a:solidFill>
                  <a:schemeClr val="tx1"/>
                </a:solidFill>
              </a:rPr>
              <a:t>2015</a:t>
            </a:r>
            <a:r>
              <a:rPr lang="ru-RU" sz="2200" dirty="0" smtClean="0">
                <a:solidFill>
                  <a:schemeClr val="tx1"/>
                </a:solidFill>
              </a:rPr>
              <a:t> год  </a:t>
            </a:r>
          </a:p>
          <a:p>
            <a:pPr algn="l"/>
            <a:r>
              <a:rPr lang="ru-RU" sz="2200" b="1" dirty="0" smtClean="0">
                <a:solidFill>
                  <a:schemeClr val="tx1"/>
                </a:solidFill>
              </a:rPr>
              <a:t>Булатова Дания</a:t>
            </a:r>
            <a:r>
              <a:rPr lang="ru-RU" sz="2200" dirty="0" smtClean="0">
                <a:solidFill>
                  <a:schemeClr val="tx1"/>
                </a:solidFill>
              </a:rPr>
              <a:t> -       </a:t>
            </a:r>
            <a:r>
              <a:rPr lang="en-US" sz="2200" dirty="0" smtClean="0">
                <a:solidFill>
                  <a:schemeClr val="tx1"/>
                </a:solidFill>
              </a:rPr>
              <a:t>I </a:t>
            </a:r>
            <a:r>
              <a:rPr lang="ru-RU" sz="2200" dirty="0" smtClean="0">
                <a:solidFill>
                  <a:schemeClr val="tx1"/>
                </a:solidFill>
              </a:rPr>
              <a:t>место</a:t>
            </a:r>
          </a:p>
          <a:p>
            <a:pPr algn="l"/>
            <a:r>
              <a:rPr lang="ru-RU" sz="2200" b="1" dirty="0" smtClean="0">
                <a:solidFill>
                  <a:schemeClr val="tx1"/>
                </a:solidFill>
              </a:rPr>
              <a:t>Рахимчанова Камилла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smtClean="0">
                <a:solidFill>
                  <a:schemeClr val="tx1"/>
                </a:solidFill>
              </a:rPr>
              <a:t>- </a:t>
            </a:r>
            <a:r>
              <a:rPr lang="en-US" sz="2200" dirty="0">
                <a:solidFill>
                  <a:schemeClr val="tx1"/>
                </a:solidFill>
              </a:rPr>
              <a:t>I </a:t>
            </a:r>
            <a:r>
              <a:rPr lang="ru-RU" sz="2200" dirty="0" smtClean="0">
                <a:solidFill>
                  <a:schemeClr val="tx1"/>
                </a:solidFill>
              </a:rPr>
              <a:t>место </a:t>
            </a:r>
            <a:endParaRPr lang="en-US" sz="2200" dirty="0">
              <a:solidFill>
                <a:schemeClr val="tx1"/>
              </a:solidFill>
            </a:endParaRPr>
          </a:p>
          <a:p>
            <a:pPr algn="l"/>
            <a:r>
              <a:rPr lang="ru-RU" sz="2200" b="1" dirty="0" smtClean="0">
                <a:solidFill>
                  <a:schemeClr val="tx1"/>
                </a:solidFill>
              </a:rPr>
              <a:t>Абайдулина Алина</a:t>
            </a:r>
            <a:r>
              <a:rPr lang="ru-RU" sz="2200" dirty="0" smtClean="0">
                <a:solidFill>
                  <a:schemeClr val="tx1"/>
                </a:solidFill>
              </a:rPr>
              <a:t> - </a:t>
            </a:r>
            <a:r>
              <a:rPr lang="en-US" sz="2200" dirty="0">
                <a:solidFill>
                  <a:schemeClr val="tx1"/>
                </a:solidFill>
              </a:rPr>
              <a:t>II </a:t>
            </a:r>
            <a:r>
              <a:rPr lang="ru-RU" sz="2200" dirty="0" smtClean="0">
                <a:solidFill>
                  <a:schemeClr val="tx1"/>
                </a:solidFill>
              </a:rPr>
              <a:t>место</a:t>
            </a:r>
          </a:p>
          <a:p>
            <a:pPr algn="l"/>
            <a:r>
              <a:rPr lang="ru-RU" sz="2200" b="1" dirty="0" err="1" smtClean="0">
                <a:solidFill>
                  <a:schemeClr val="tx1"/>
                </a:solidFill>
              </a:rPr>
              <a:t>Алеева</a:t>
            </a:r>
            <a:r>
              <a:rPr lang="ru-RU" sz="2200" b="1" dirty="0" smtClean="0">
                <a:solidFill>
                  <a:schemeClr val="tx1"/>
                </a:solidFill>
              </a:rPr>
              <a:t> Луиза</a:t>
            </a:r>
            <a:r>
              <a:rPr lang="ru-RU" sz="2200" dirty="0" smtClean="0">
                <a:solidFill>
                  <a:schemeClr val="tx1"/>
                </a:solidFill>
              </a:rPr>
              <a:t> -          </a:t>
            </a:r>
            <a:r>
              <a:rPr lang="en-US" sz="2200" dirty="0" smtClean="0">
                <a:solidFill>
                  <a:schemeClr val="tx1"/>
                </a:solidFill>
              </a:rPr>
              <a:t>II </a:t>
            </a:r>
            <a:r>
              <a:rPr lang="ru-RU" sz="2200" dirty="0" smtClean="0">
                <a:solidFill>
                  <a:schemeClr val="tx1"/>
                </a:solidFill>
              </a:rPr>
              <a:t>место</a:t>
            </a:r>
          </a:p>
          <a:p>
            <a:pPr algn="l"/>
            <a:r>
              <a:rPr lang="ru-RU" sz="2200" b="1" dirty="0" smtClean="0">
                <a:solidFill>
                  <a:schemeClr val="tx1"/>
                </a:solidFill>
              </a:rPr>
              <a:t>Валеева </a:t>
            </a:r>
            <a:r>
              <a:rPr lang="ru-RU" sz="2200" b="1" dirty="0" err="1" smtClean="0">
                <a:solidFill>
                  <a:schemeClr val="tx1"/>
                </a:solidFill>
              </a:rPr>
              <a:t>Халида</a:t>
            </a:r>
            <a:r>
              <a:rPr lang="ru-RU" sz="2200" dirty="0" smtClean="0">
                <a:solidFill>
                  <a:schemeClr val="tx1"/>
                </a:solidFill>
              </a:rPr>
              <a:t> -      </a:t>
            </a:r>
            <a:r>
              <a:rPr lang="en-US" sz="2200" dirty="0" smtClean="0">
                <a:solidFill>
                  <a:schemeClr val="tx1"/>
                </a:solidFill>
              </a:rPr>
              <a:t>II </a:t>
            </a:r>
            <a:r>
              <a:rPr lang="ru-RU" sz="2200" dirty="0" smtClean="0">
                <a:solidFill>
                  <a:schemeClr val="tx1"/>
                </a:solidFill>
              </a:rPr>
              <a:t>место </a:t>
            </a:r>
            <a:endParaRPr lang="ru-RU" sz="22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Участие во всероссийской олимпиаде школьников по татарскому языку и литературе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327808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200" u="sng" dirty="0" smtClean="0">
                <a:solidFill>
                  <a:schemeClr val="tx1"/>
                </a:solidFill>
              </a:rPr>
              <a:t>Муниципальный этап </a:t>
            </a:r>
            <a:endParaRPr lang="ru-RU" sz="2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2200" b="1" dirty="0" smtClean="0">
                <a:solidFill>
                  <a:schemeClr val="tx1"/>
                </a:solidFill>
              </a:rPr>
              <a:t>2016</a:t>
            </a:r>
            <a:r>
              <a:rPr lang="ru-RU" sz="2200" dirty="0" smtClean="0">
                <a:solidFill>
                  <a:schemeClr val="tx1"/>
                </a:solidFill>
              </a:rPr>
              <a:t> год  </a:t>
            </a:r>
          </a:p>
          <a:p>
            <a:pPr algn="l"/>
            <a:r>
              <a:rPr lang="ru-RU" sz="2200" dirty="0" err="1" smtClean="0">
                <a:solidFill>
                  <a:schemeClr val="tx1"/>
                </a:solidFill>
              </a:rPr>
              <a:t>Камалиева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Винисса</a:t>
            </a:r>
            <a:r>
              <a:rPr lang="ru-RU" sz="2200" dirty="0" smtClean="0">
                <a:solidFill>
                  <a:schemeClr val="tx1"/>
                </a:solidFill>
              </a:rPr>
              <a:t> -       </a:t>
            </a:r>
            <a:r>
              <a:rPr lang="en-US" sz="2200" dirty="0" smtClean="0">
                <a:solidFill>
                  <a:schemeClr val="tx1"/>
                </a:solidFill>
              </a:rPr>
              <a:t>I </a:t>
            </a:r>
            <a:r>
              <a:rPr lang="ru-RU" sz="2200" dirty="0" smtClean="0">
                <a:solidFill>
                  <a:schemeClr val="tx1"/>
                </a:solidFill>
              </a:rPr>
              <a:t>место</a:t>
            </a:r>
            <a:endParaRPr lang="en-US" sz="2200" dirty="0" smtClean="0">
              <a:solidFill>
                <a:schemeClr val="tx1"/>
              </a:solidFill>
            </a:endParaRPr>
          </a:p>
          <a:p>
            <a:pPr algn="l"/>
            <a:r>
              <a:rPr lang="ru-RU" sz="2200" dirty="0" smtClean="0">
                <a:solidFill>
                  <a:schemeClr val="tx1"/>
                </a:solidFill>
              </a:rPr>
              <a:t>Каримова Наиля – </a:t>
            </a:r>
            <a:r>
              <a:rPr lang="en-US" sz="2200" dirty="0" smtClean="0">
                <a:solidFill>
                  <a:schemeClr val="tx1"/>
                </a:solidFill>
              </a:rPr>
              <a:t>I</a:t>
            </a:r>
            <a:r>
              <a:rPr lang="ru-RU" sz="2200" dirty="0" smtClean="0">
                <a:solidFill>
                  <a:schemeClr val="tx1"/>
                </a:solidFill>
              </a:rPr>
              <a:t> место</a:t>
            </a:r>
          </a:p>
          <a:p>
            <a:pPr algn="l"/>
            <a:r>
              <a:rPr lang="ru-RU" sz="2200" dirty="0" err="1" smtClean="0">
                <a:solidFill>
                  <a:schemeClr val="tx1"/>
                </a:solidFill>
              </a:rPr>
              <a:t>Муллашева</a:t>
            </a:r>
            <a:r>
              <a:rPr lang="ru-RU" sz="2200" dirty="0" smtClean="0">
                <a:solidFill>
                  <a:schemeClr val="tx1"/>
                </a:solidFill>
              </a:rPr>
              <a:t> Милена – </a:t>
            </a:r>
            <a:r>
              <a:rPr lang="en-US" sz="2200" dirty="0" smtClean="0">
                <a:solidFill>
                  <a:schemeClr val="tx1"/>
                </a:solidFill>
              </a:rPr>
              <a:t>I </a:t>
            </a:r>
            <a:r>
              <a:rPr lang="ru-RU" sz="2200" dirty="0" smtClean="0">
                <a:solidFill>
                  <a:schemeClr val="tx1"/>
                </a:solidFill>
              </a:rPr>
              <a:t>место</a:t>
            </a:r>
          </a:p>
          <a:p>
            <a:pPr algn="l"/>
            <a:r>
              <a:rPr lang="ru-RU" sz="2200" dirty="0" smtClean="0">
                <a:solidFill>
                  <a:schemeClr val="tx1"/>
                </a:solidFill>
              </a:rPr>
              <a:t>Булатова Дания - </a:t>
            </a:r>
            <a:r>
              <a:rPr lang="en-US" sz="2200" dirty="0" smtClean="0">
                <a:solidFill>
                  <a:schemeClr val="tx1"/>
                </a:solidFill>
              </a:rPr>
              <a:t>II </a:t>
            </a:r>
            <a:r>
              <a:rPr lang="ru-RU" sz="2200" dirty="0" smtClean="0">
                <a:solidFill>
                  <a:schemeClr val="tx1"/>
                </a:solidFill>
              </a:rPr>
              <a:t>место </a:t>
            </a:r>
            <a:endParaRPr lang="en-US" sz="2200" dirty="0">
              <a:solidFill>
                <a:schemeClr val="tx1"/>
              </a:solidFill>
            </a:endParaRPr>
          </a:p>
          <a:p>
            <a:pPr algn="l"/>
            <a:r>
              <a:rPr lang="ru-RU" sz="2200" b="1" dirty="0" smtClean="0">
                <a:solidFill>
                  <a:schemeClr val="tx1"/>
                </a:solidFill>
              </a:rPr>
              <a:t>Абайдулина Алина</a:t>
            </a:r>
            <a:r>
              <a:rPr lang="ru-RU" sz="2200" dirty="0" smtClean="0">
                <a:solidFill>
                  <a:schemeClr val="tx1"/>
                </a:solidFill>
              </a:rPr>
              <a:t> - </a:t>
            </a:r>
            <a:r>
              <a:rPr lang="en-US" sz="2200" dirty="0">
                <a:solidFill>
                  <a:schemeClr val="tx1"/>
                </a:solidFill>
              </a:rPr>
              <a:t>II </a:t>
            </a:r>
            <a:r>
              <a:rPr lang="ru-RU" sz="2200" dirty="0" smtClean="0">
                <a:solidFill>
                  <a:schemeClr val="tx1"/>
                </a:solidFill>
              </a:rPr>
              <a:t>место</a:t>
            </a:r>
          </a:p>
          <a:p>
            <a:pPr algn="l"/>
            <a:r>
              <a:rPr lang="ru-RU" sz="2200" dirty="0" err="1" smtClean="0">
                <a:solidFill>
                  <a:schemeClr val="tx1"/>
                </a:solidFill>
              </a:rPr>
              <a:t>Алеева</a:t>
            </a:r>
            <a:r>
              <a:rPr lang="ru-RU" sz="2200" dirty="0" smtClean="0">
                <a:solidFill>
                  <a:schemeClr val="tx1"/>
                </a:solidFill>
              </a:rPr>
              <a:t> Луиза – </a:t>
            </a:r>
            <a:r>
              <a:rPr lang="en-US" sz="2200" dirty="0" smtClean="0">
                <a:solidFill>
                  <a:schemeClr val="tx1"/>
                </a:solidFill>
              </a:rPr>
              <a:t>III</a:t>
            </a:r>
            <a:r>
              <a:rPr lang="ru-RU" sz="2200" dirty="0" smtClean="0">
                <a:solidFill>
                  <a:schemeClr val="tx1"/>
                </a:solidFill>
              </a:rPr>
              <a:t> место</a:t>
            </a:r>
          </a:p>
          <a:p>
            <a:pPr algn="l"/>
            <a:r>
              <a:rPr lang="ru-RU" sz="2200" dirty="0" err="1" smtClean="0">
                <a:solidFill>
                  <a:schemeClr val="tx1"/>
                </a:solidFill>
              </a:rPr>
              <a:t>Валишина</a:t>
            </a:r>
            <a:r>
              <a:rPr lang="ru-RU" sz="2200" dirty="0" smtClean="0">
                <a:solidFill>
                  <a:schemeClr val="tx1"/>
                </a:solidFill>
              </a:rPr>
              <a:t> Алсу, </a:t>
            </a:r>
            <a:r>
              <a:rPr lang="ru-RU" sz="2200" dirty="0" err="1" smtClean="0">
                <a:solidFill>
                  <a:schemeClr val="tx1"/>
                </a:solidFill>
              </a:rPr>
              <a:t>Речапова</a:t>
            </a:r>
            <a:r>
              <a:rPr lang="ru-RU" sz="2200" dirty="0" smtClean="0">
                <a:solidFill>
                  <a:schemeClr val="tx1"/>
                </a:solidFill>
              </a:rPr>
              <a:t> Алсу, </a:t>
            </a:r>
            <a:r>
              <a:rPr lang="ru-RU" sz="2200" dirty="0" err="1" smtClean="0">
                <a:solidFill>
                  <a:schemeClr val="tx1"/>
                </a:solidFill>
              </a:rPr>
              <a:t>шамсутдинов</a:t>
            </a:r>
            <a:r>
              <a:rPr lang="ru-RU" sz="2200" dirty="0" smtClean="0">
                <a:solidFill>
                  <a:schemeClr val="tx1"/>
                </a:solidFill>
              </a:rPr>
              <a:t> Айдар, </a:t>
            </a:r>
            <a:r>
              <a:rPr lang="ru-RU" sz="2200" dirty="0" err="1" smtClean="0">
                <a:solidFill>
                  <a:schemeClr val="tx1"/>
                </a:solidFill>
              </a:rPr>
              <a:t>рахимов</a:t>
            </a:r>
            <a:r>
              <a:rPr lang="ru-RU" sz="2200" dirty="0" smtClean="0">
                <a:solidFill>
                  <a:schemeClr val="tx1"/>
                </a:solidFill>
              </a:rPr>
              <a:t> Данил </a:t>
            </a:r>
          </a:p>
          <a:p>
            <a:pPr algn="l"/>
            <a:endParaRPr lang="ru-RU" sz="22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Участие во всероссийской олимпиаде школьников по татарскому языку и литературе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09622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Участники международной олимпиады (г. Казань)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u="sng" dirty="0" smtClean="0"/>
              <a:t>2013 </a:t>
            </a:r>
            <a:r>
              <a:rPr lang="ru-RU" dirty="0" smtClean="0"/>
              <a:t>год</a:t>
            </a:r>
            <a:endParaRPr lang="en-US" dirty="0" smtClean="0"/>
          </a:p>
          <a:p>
            <a:r>
              <a:rPr lang="ru-RU" b="1" dirty="0" smtClean="0"/>
              <a:t>Исмагилова </a:t>
            </a:r>
            <a:r>
              <a:rPr lang="ru-RU" b="1" dirty="0" err="1" smtClean="0"/>
              <a:t>Линиза</a:t>
            </a:r>
            <a:r>
              <a:rPr lang="ru-RU" dirty="0" smtClean="0"/>
              <a:t>, </a:t>
            </a:r>
            <a:endParaRPr lang="en-US" dirty="0" smtClean="0"/>
          </a:p>
          <a:p>
            <a:r>
              <a:rPr lang="ru-RU" b="1" dirty="0" err="1" smtClean="0"/>
              <a:t>Уразумбетова</a:t>
            </a:r>
            <a:r>
              <a:rPr lang="ru-RU" b="1" dirty="0" smtClean="0"/>
              <a:t> Индира</a:t>
            </a:r>
            <a:r>
              <a:rPr lang="ru-RU" dirty="0" smtClean="0"/>
              <a:t>, </a:t>
            </a:r>
          </a:p>
          <a:p>
            <a:pPr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u="sng" dirty="0" smtClean="0"/>
              <a:t>2014 </a:t>
            </a:r>
            <a:r>
              <a:rPr lang="ru-RU" dirty="0" smtClean="0"/>
              <a:t>год</a:t>
            </a:r>
            <a:endParaRPr lang="en-US" dirty="0"/>
          </a:p>
          <a:p>
            <a:r>
              <a:rPr lang="ru-RU" b="1" dirty="0" smtClean="0"/>
              <a:t>Исмагилова </a:t>
            </a:r>
            <a:r>
              <a:rPr lang="ru-RU" b="1" dirty="0" err="1" smtClean="0"/>
              <a:t>Линиза</a:t>
            </a:r>
            <a:r>
              <a:rPr lang="en-US" b="1" dirty="0" smtClean="0"/>
              <a:t> – </a:t>
            </a:r>
            <a:r>
              <a:rPr lang="ru-RU" b="1" dirty="0" smtClean="0"/>
              <a:t> </a:t>
            </a:r>
            <a:r>
              <a:rPr lang="ru-RU" dirty="0" smtClean="0"/>
              <a:t>победитель</a:t>
            </a:r>
            <a:endParaRPr lang="en-US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u="sng" dirty="0" smtClean="0"/>
              <a:t>2016</a:t>
            </a:r>
            <a:r>
              <a:rPr lang="ru-RU" dirty="0" smtClean="0"/>
              <a:t> год</a:t>
            </a:r>
          </a:p>
          <a:p>
            <a:r>
              <a:rPr lang="ru-RU" b="1" dirty="0" err="1" smtClean="0"/>
              <a:t>Абайдулина</a:t>
            </a:r>
            <a:r>
              <a:rPr lang="ru-RU" b="1" dirty="0" smtClean="0"/>
              <a:t> Алина</a:t>
            </a:r>
          </a:p>
          <a:p>
            <a:r>
              <a:rPr lang="ru-RU" b="1" dirty="0" smtClean="0"/>
              <a:t>Валеева </a:t>
            </a:r>
            <a:r>
              <a:rPr lang="ru-RU" b="1" dirty="0" err="1" smtClean="0"/>
              <a:t>Халида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758952"/>
          </a:xfrm>
        </p:spPr>
        <p:txBody>
          <a:bodyPr>
            <a:noAutofit/>
          </a:bodyPr>
          <a:lstStyle/>
          <a:p>
            <a:r>
              <a:rPr lang="ru-RU" sz="3600" b="1" dirty="0" err="1" smtClean="0"/>
              <a:t>Тан</a:t>
            </a:r>
            <a:r>
              <a:rPr lang="ru-RU" sz="3600" b="1" dirty="0" smtClean="0"/>
              <a:t> </a:t>
            </a:r>
            <a:r>
              <a:rPr lang="ru-RU" sz="3600" b="1" dirty="0" err="1"/>
              <a:t>й</a:t>
            </a:r>
            <a:r>
              <a:rPr lang="ru-RU" sz="3600" b="1" dirty="0" err="1" smtClean="0"/>
              <a:t>олдызы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 2004 году — </a:t>
            </a:r>
            <a:r>
              <a:rPr lang="en-US" dirty="0" smtClean="0"/>
              <a:t>I</a:t>
            </a:r>
            <a:r>
              <a:rPr lang="ru-RU" dirty="0" smtClean="0"/>
              <a:t> место на районном конкурсе, </a:t>
            </a:r>
          </a:p>
          <a:p>
            <a:r>
              <a:rPr lang="ru-RU" dirty="0" smtClean="0"/>
              <a:t>в 2005 году одно </a:t>
            </a:r>
            <a:r>
              <a:rPr lang="en-US" dirty="0" smtClean="0"/>
              <a:t>I</a:t>
            </a:r>
            <a:r>
              <a:rPr lang="ru-RU" dirty="0" smtClean="0"/>
              <a:t> место и два </a:t>
            </a:r>
            <a:r>
              <a:rPr lang="en-US" dirty="0" smtClean="0"/>
              <a:t>II</a:t>
            </a:r>
            <a:r>
              <a:rPr lang="ru-RU" dirty="0" smtClean="0"/>
              <a:t> места на районном конкурсе, два </a:t>
            </a:r>
            <a:r>
              <a:rPr lang="en-US" dirty="0" smtClean="0"/>
              <a:t>II</a:t>
            </a:r>
            <a:r>
              <a:rPr lang="ru-RU" dirty="0" smtClean="0"/>
              <a:t> места на </a:t>
            </a:r>
            <a:r>
              <a:rPr lang="ru-RU" u="sng" dirty="0" smtClean="0"/>
              <a:t>областном</a:t>
            </a:r>
            <a:r>
              <a:rPr lang="ru-RU" dirty="0" smtClean="0"/>
              <a:t> конкурсе, </a:t>
            </a:r>
          </a:p>
          <a:p>
            <a:r>
              <a:rPr lang="ru-RU" dirty="0" smtClean="0"/>
              <a:t>в 2006 году два</a:t>
            </a:r>
            <a:r>
              <a:rPr lang="en-US" dirty="0" smtClean="0"/>
              <a:t> I</a:t>
            </a:r>
            <a:r>
              <a:rPr lang="ru-RU" dirty="0" smtClean="0"/>
              <a:t> места, одно </a:t>
            </a:r>
            <a:r>
              <a:rPr lang="en-US" dirty="0" smtClean="0"/>
              <a:t>II</a:t>
            </a:r>
            <a:r>
              <a:rPr lang="ru-RU" dirty="0" smtClean="0"/>
              <a:t> место на районном конкурсе, одно </a:t>
            </a:r>
            <a:r>
              <a:rPr lang="en-US" dirty="0" smtClean="0"/>
              <a:t>I</a:t>
            </a:r>
            <a:r>
              <a:rPr lang="ru-RU" dirty="0" smtClean="0"/>
              <a:t>, два </a:t>
            </a:r>
            <a:r>
              <a:rPr lang="en-US" dirty="0" smtClean="0"/>
              <a:t>II</a:t>
            </a:r>
            <a:r>
              <a:rPr lang="ru-RU" dirty="0" smtClean="0"/>
              <a:t> места, одно </a:t>
            </a:r>
            <a:r>
              <a:rPr lang="en-US" dirty="0" smtClean="0"/>
              <a:t>III</a:t>
            </a:r>
            <a:r>
              <a:rPr lang="ru-RU" dirty="0" smtClean="0"/>
              <a:t> место на </a:t>
            </a:r>
            <a:r>
              <a:rPr lang="ru-RU" u="sng" dirty="0" smtClean="0"/>
              <a:t>областном конкурсе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в 2007 году два </a:t>
            </a:r>
            <a:r>
              <a:rPr lang="en-US" dirty="0" smtClean="0"/>
              <a:t>I</a:t>
            </a:r>
            <a:r>
              <a:rPr lang="ru-RU" dirty="0" smtClean="0"/>
              <a:t> места, одно </a:t>
            </a:r>
            <a:r>
              <a:rPr lang="en-US" dirty="0" smtClean="0"/>
              <a:t>III</a:t>
            </a:r>
            <a:r>
              <a:rPr lang="ru-RU" dirty="0" smtClean="0"/>
              <a:t> место в районном конкурсе, два </a:t>
            </a:r>
            <a:r>
              <a:rPr lang="en-US" dirty="0" smtClean="0"/>
              <a:t>II</a:t>
            </a:r>
            <a:r>
              <a:rPr lang="ru-RU" dirty="0" smtClean="0"/>
              <a:t> места, </a:t>
            </a:r>
          </a:p>
          <a:p>
            <a:r>
              <a:rPr lang="ru-RU" dirty="0" smtClean="0"/>
              <a:t>в 2008 году </a:t>
            </a:r>
            <a:r>
              <a:rPr lang="en-US" dirty="0" smtClean="0"/>
              <a:t>I</a:t>
            </a:r>
            <a:r>
              <a:rPr lang="ru-RU" dirty="0" smtClean="0"/>
              <a:t> место на районном конкурсе, </a:t>
            </a:r>
            <a:r>
              <a:rPr lang="en-US" dirty="0" smtClean="0"/>
              <a:t>II</a:t>
            </a:r>
            <a:r>
              <a:rPr lang="ru-RU" dirty="0" smtClean="0"/>
              <a:t> место на </a:t>
            </a:r>
            <a:r>
              <a:rPr lang="ru-RU" u="sng" dirty="0" smtClean="0"/>
              <a:t>областном конкурсе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в 2009 году </a:t>
            </a:r>
            <a:r>
              <a:rPr lang="en-US" dirty="0" smtClean="0"/>
              <a:t>I</a:t>
            </a:r>
            <a:r>
              <a:rPr lang="ru-RU" dirty="0" smtClean="0"/>
              <a:t> места на районном и </a:t>
            </a:r>
            <a:r>
              <a:rPr lang="ru-RU" u="sng" dirty="0" smtClean="0"/>
              <a:t>областном конкурсе,</a:t>
            </a:r>
            <a:endParaRPr lang="en-US" u="sng" dirty="0" smtClean="0"/>
          </a:p>
          <a:p>
            <a:r>
              <a:rPr lang="ru-RU" dirty="0" smtClean="0"/>
              <a:t>в 2010 году </a:t>
            </a:r>
            <a:r>
              <a:rPr lang="en-US" dirty="0" smtClean="0"/>
              <a:t>I</a:t>
            </a:r>
            <a:r>
              <a:rPr lang="ru-RU" dirty="0" smtClean="0"/>
              <a:t> место в районе и </a:t>
            </a:r>
            <a:r>
              <a:rPr lang="en-US" dirty="0" smtClean="0"/>
              <a:t>II</a:t>
            </a:r>
            <a:r>
              <a:rPr lang="ru-RU" dirty="0" smtClean="0"/>
              <a:t> место на </a:t>
            </a:r>
            <a:r>
              <a:rPr lang="ru-RU" u="sng" dirty="0" smtClean="0"/>
              <a:t>областном конкурсе</a:t>
            </a:r>
            <a:endParaRPr lang="ru-RU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534400" cy="75895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Смотр-конкурс «Тан </a:t>
            </a:r>
            <a:r>
              <a:rPr lang="ru-RU" sz="2400" b="1" dirty="0" err="1" smtClean="0"/>
              <a:t>йолдызы</a:t>
            </a:r>
            <a:r>
              <a:rPr lang="ru-RU" sz="2400" b="1" dirty="0" smtClean="0"/>
              <a:t>» («Утренняя звезда»), номинация «Художественное слово»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428736"/>
            <a:ext cx="4038600" cy="5143536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/>
              <a:t>районный конкурс </a:t>
            </a:r>
          </a:p>
          <a:p>
            <a:pPr algn="ctr">
              <a:buNone/>
            </a:pPr>
            <a:r>
              <a:rPr lang="ru-RU" dirty="0" smtClean="0"/>
              <a:t>2014 год</a:t>
            </a:r>
          </a:p>
          <a:p>
            <a:r>
              <a:rPr lang="en-US" dirty="0" smtClean="0"/>
              <a:t>I</a:t>
            </a:r>
            <a:r>
              <a:rPr lang="ru-RU" dirty="0" smtClean="0"/>
              <a:t> место - </a:t>
            </a:r>
            <a:r>
              <a:rPr lang="ru-RU" b="1" dirty="0" smtClean="0"/>
              <a:t>Рахимова Юлия</a:t>
            </a:r>
            <a:r>
              <a:rPr lang="ru-RU" dirty="0" smtClean="0"/>
              <a:t>, </a:t>
            </a:r>
          </a:p>
          <a:p>
            <a:r>
              <a:rPr lang="en-US" dirty="0" smtClean="0"/>
              <a:t>II</a:t>
            </a:r>
            <a:r>
              <a:rPr lang="ru-RU" dirty="0" smtClean="0"/>
              <a:t> место - </a:t>
            </a:r>
            <a:r>
              <a:rPr lang="ru-RU" b="1" dirty="0" smtClean="0"/>
              <a:t>Абайдулина Алина</a:t>
            </a:r>
            <a:r>
              <a:rPr lang="ru-RU" dirty="0" smtClean="0"/>
              <a:t> </a:t>
            </a:r>
            <a:endParaRPr lang="en-US" dirty="0" smtClean="0"/>
          </a:p>
          <a:p>
            <a:pPr algn="ctr">
              <a:buNone/>
            </a:pPr>
            <a:r>
              <a:rPr lang="ru-RU" dirty="0" smtClean="0"/>
              <a:t>2015 год</a:t>
            </a:r>
          </a:p>
          <a:p>
            <a:r>
              <a:rPr lang="ru-RU" dirty="0" smtClean="0"/>
              <a:t> </a:t>
            </a:r>
            <a:r>
              <a:rPr lang="en-US" dirty="0" smtClean="0"/>
              <a:t>I</a:t>
            </a:r>
            <a:r>
              <a:rPr lang="ru-RU" dirty="0" smtClean="0"/>
              <a:t> место - </a:t>
            </a:r>
            <a:r>
              <a:rPr lang="ru-RU" b="1" dirty="0" smtClean="0"/>
              <a:t>Абайдулина Алина</a:t>
            </a:r>
            <a:r>
              <a:rPr lang="ru-RU" dirty="0" smtClean="0"/>
              <a:t>, </a:t>
            </a:r>
            <a:r>
              <a:rPr lang="ru-RU" b="1" dirty="0" smtClean="0"/>
              <a:t>Каримова Наиля</a:t>
            </a:r>
            <a:r>
              <a:rPr lang="ru-RU" dirty="0" smtClean="0"/>
              <a:t>, </a:t>
            </a:r>
          </a:p>
          <a:p>
            <a:r>
              <a:rPr lang="en-US" dirty="0" smtClean="0"/>
              <a:t>II</a:t>
            </a:r>
            <a:r>
              <a:rPr lang="ru-RU" dirty="0" smtClean="0"/>
              <a:t> место - </a:t>
            </a:r>
            <a:r>
              <a:rPr lang="ru-RU" b="1" dirty="0" smtClean="0"/>
              <a:t>Рахимова Юлия</a:t>
            </a:r>
            <a:r>
              <a:rPr lang="ru-RU" dirty="0" smtClean="0"/>
              <a:t>, </a:t>
            </a:r>
            <a:r>
              <a:rPr lang="ru-RU" b="1" dirty="0" err="1" smtClean="0"/>
              <a:t>Тилимбаева</a:t>
            </a:r>
            <a:r>
              <a:rPr lang="ru-RU" b="1" dirty="0" smtClean="0"/>
              <a:t> </a:t>
            </a:r>
            <a:r>
              <a:rPr lang="ru-RU" b="1" dirty="0" err="1" smtClean="0"/>
              <a:t>Аделия</a:t>
            </a:r>
            <a:r>
              <a:rPr lang="ru-RU" dirty="0" smtClean="0"/>
              <a:t>, </a:t>
            </a:r>
          </a:p>
          <a:p>
            <a:pPr algn="ctr">
              <a:buNone/>
            </a:pPr>
            <a:r>
              <a:rPr lang="ru-RU" dirty="0" smtClean="0"/>
              <a:t>2016 год</a:t>
            </a:r>
          </a:p>
          <a:p>
            <a:r>
              <a:rPr lang="en-US" dirty="0" smtClean="0"/>
              <a:t>I</a:t>
            </a:r>
            <a:r>
              <a:rPr lang="ru-RU" dirty="0" smtClean="0"/>
              <a:t> место - </a:t>
            </a:r>
            <a:r>
              <a:rPr lang="ru-RU" b="1" dirty="0" smtClean="0"/>
              <a:t>Рахимова Юлия</a:t>
            </a:r>
            <a:r>
              <a:rPr lang="ru-RU" dirty="0" smtClean="0"/>
              <a:t>, </a:t>
            </a:r>
            <a:r>
              <a:rPr lang="en-US" dirty="0" smtClean="0"/>
              <a:t>II</a:t>
            </a:r>
            <a:r>
              <a:rPr lang="ru-RU" dirty="0" smtClean="0"/>
              <a:t> место - </a:t>
            </a:r>
            <a:r>
              <a:rPr lang="ru-RU" b="1" dirty="0" smtClean="0"/>
              <a:t>Булатова Дания</a:t>
            </a: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en-US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/>
              <a:t>областной конкурс</a:t>
            </a:r>
          </a:p>
          <a:p>
            <a:pPr algn="ctr">
              <a:buNone/>
            </a:pPr>
            <a:r>
              <a:rPr lang="ru-RU" dirty="0" smtClean="0"/>
              <a:t>2015 год</a:t>
            </a:r>
          </a:p>
          <a:p>
            <a:r>
              <a:rPr lang="en-US" dirty="0" smtClean="0"/>
              <a:t>III</a:t>
            </a:r>
            <a:r>
              <a:rPr lang="ru-RU" dirty="0" smtClean="0"/>
              <a:t> места - </a:t>
            </a:r>
            <a:r>
              <a:rPr lang="ru-RU" b="1" dirty="0" smtClean="0"/>
              <a:t>Абайдулина Алина</a:t>
            </a:r>
            <a:r>
              <a:rPr lang="ru-RU" dirty="0" smtClean="0"/>
              <a:t>, </a:t>
            </a:r>
            <a:r>
              <a:rPr lang="ru-RU" b="1" dirty="0" smtClean="0"/>
              <a:t>Каримова Наиля</a:t>
            </a:r>
            <a:r>
              <a:rPr lang="ru-RU" dirty="0" smtClean="0"/>
              <a:t>, </a:t>
            </a:r>
            <a:r>
              <a:rPr lang="ru-RU" b="1" dirty="0" err="1" smtClean="0"/>
              <a:t>Хамитова</a:t>
            </a:r>
            <a:r>
              <a:rPr lang="ru-RU" b="1" dirty="0" smtClean="0"/>
              <a:t> Сабина </a:t>
            </a:r>
          </a:p>
          <a:p>
            <a:pPr algn="ctr">
              <a:buNone/>
            </a:pPr>
            <a:r>
              <a:rPr lang="ru-RU" dirty="0" smtClean="0"/>
              <a:t>2016 год</a:t>
            </a:r>
          </a:p>
          <a:p>
            <a:r>
              <a:rPr lang="en-US" dirty="0" smtClean="0"/>
              <a:t>III</a:t>
            </a:r>
            <a:r>
              <a:rPr lang="ru-RU" dirty="0" smtClean="0"/>
              <a:t> места - </a:t>
            </a:r>
            <a:r>
              <a:rPr lang="ru-RU" b="1" dirty="0" smtClean="0"/>
              <a:t>Рахимова Юлия</a:t>
            </a:r>
            <a:r>
              <a:rPr lang="ru-RU" dirty="0" smtClean="0"/>
              <a:t>, </a:t>
            </a:r>
            <a:r>
              <a:rPr lang="ru-RU" b="1" dirty="0" err="1" smtClean="0"/>
              <a:t>Алеева</a:t>
            </a:r>
            <a:r>
              <a:rPr lang="ru-RU" b="1" dirty="0" smtClean="0"/>
              <a:t> Луиза, </a:t>
            </a:r>
            <a:r>
              <a:rPr lang="ru-RU" b="1" dirty="0" err="1" smtClean="0"/>
              <a:t>Алеева</a:t>
            </a:r>
            <a:r>
              <a:rPr lang="ru-RU" b="1" dirty="0" smtClean="0"/>
              <a:t> Алина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534400" cy="75895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Смотр-конкурс «Тан </a:t>
            </a:r>
            <a:r>
              <a:rPr lang="ru-RU" sz="2400" b="1" dirty="0" err="1" smtClean="0"/>
              <a:t>йолдызы</a:t>
            </a:r>
            <a:r>
              <a:rPr lang="ru-RU" sz="2400" b="1" dirty="0" smtClean="0"/>
              <a:t>» («Утренняя звезда»), номинация «Художественное слово»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428736"/>
            <a:ext cx="4038600" cy="51435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районный конкурс </a:t>
            </a:r>
          </a:p>
          <a:p>
            <a:pPr algn="ctr">
              <a:buNone/>
            </a:pPr>
            <a:r>
              <a:rPr lang="ru-RU" dirty="0" smtClean="0"/>
              <a:t>2017 год</a:t>
            </a:r>
          </a:p>
          <a:p>
            <a:r>
              <a:rPr lang="en-US" dirty="0" smtClean="0"/>
              <a:t>I</a:t>
            </a:r>
            <a:r>
              <a:rPr lang="ru-RU" dirty="0" smtClean="0"/>
              <a:t> место – </a:t>
            </a:r>
            <a:r>
              <a:rPr lang="ru-RU" b="1" dirty="0" smtClean="0"/>
              <a:t>Каримова Наиля</a:t>
            </a:r>
            <a:r>
              <a:rPr lang="ru-RU" dirty="0" smtClean="0"/>
              <a:t>, </a:t>
            </a:r>
            <a:r>
              <a:rPr lang="ru-RU" b="1" dirty="0" smtClean="0"/>
              <a:t>Булатова Дания</a:t>
            </a:r>
          </a:p>
          <a:p>
            <a:r>
              <a:rPr lang="en-US" dirty="0" smtClean="0"/>
              <a:t>III </a:t>
            </a:r>
            <a:r>
              <a:rPr lang="ru-RU" dirty="0" smtClean="0"/>
              <a:t>место – </a:t>
            </a:r>
            <a:r>
              <a:rPr lang="ru-RU" b="1" dirty="0" err="1"/>
              <a:t>В</a:t>
            </a:r>
            <a:r>
              <a:rPr lang="ru-RU" b="1" dirty="0" err="1" smtClean="0"/>
              <a:t>алишина</a:t>
            </a:r>
            <a:r>
              <a:rPr lang="ru-RU" b="1" dirty="0" smtClean="0"/>
              <a:t> Алсу</a:t>
            </a:r>
            <a:endParaRPr lang="en-US" b="1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en-US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областной конкурс</a:t>
            </a:r>
          </a:p>
          <a:p>
            <a:pPr algn="ctr">
              <a:buNone/>
            </a:pPr>
            <a:r>
              <a:rPr lang="ru-RU" dirty="0" smtClean="0"/>
              <a:t>2017 год</a:t>
            </a:r>
          </a:p>
          <a:p>
            <a:r>
              <a:rPr lang="en-US" dirty="0" smtClean="0"/>
              <a:t>III</a:t>
            </a:r>
            <a:r>
              <a:rPr lang="ru-RU" dirty="0" smtClean="0"/>
              <a:t> место – </a:t>
            </a:r>
            <a:r>
              <a:rPr lang="ru-RU" b="1" dirty="0" smtClean="0"/>
              <a:t>Булатова Дания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3962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7019998" cy="167322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в 2014 году призером становится </a:t>
            </a:r>
            <a:r>
              <a:rPr lang="ru-RU" sz="2000" b="1" dirty="0" err="1" smtClean="0">
                <a:solidFill>
                  <a:schemeClr val="tx1"/>
                </a:solidFill>
              </a:rPr>
              <a:t>Муллашева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Милена</a:t>
            </a:r>
            <a:r>
              <a:rPr lang="ru-RU" sz="2000" b="1" dirty="0" smtClean="0">
                <a:solidFill>
                  <a:schemeClr val="tx1"/>
                </a:solidFill>
              </a:rPr>
              <a:t>,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в 2015 году 7 призеров: </a:t>
            </a:r>
            <a:r>
              <a:rPr lang="ru-RU" sz="2000" b="1" dirty="0" err="1" smtClean="0">
                <a:solidFill>
                  <a:schemeClr val="tx1"/>
                </a:solidFill>
              </a:rPr>
              <a:t>Валишина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Алсу</a:t>
            </a:r>
            <a:r>
              <a:rPr lang="ru-RU" sz="2000" b="1" dirty="0" smtClean="0">
                <a:solidFill>
                  <a:schemeClr val="tx1"/>
                </a:solidFill>
              </a:rPr>
              <a:t>, Каримова </a:t>
            </a:r>
            <a:r>
              <a:rPr lang="ru-RU" sz="2000" b="1" dirty="0" err="1" smtClean="0">
                <a:solidFill>
                  <a:schemeClr val="tx1"/>
                </a:solidFill>
              </a:rPr>
              <a:t>Наиля</a:t>
            </a:r>
            <a:r>
              <a:rPr lang="ru-RU" sz="2000" b="1" dirty="0" smtClean="0">
                <a:solidFill>
                  <a:schemeClr val="tx1"/>
                </a:solidFill>
              </a:rPr>
              <a:t>, </a:t>
            </a:r>
            <a:r>
              <a:rPr lang="ru-RU" sz="2000" b="1" dirty="0" err="1" smtClean="0">
                <a:solidFill>
                  <a:schemeClr val="tx1"/>
                </a:solidFill>
              </a:rPr>
              <a:t>Муллашева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Милена</a:t>
            </a:r>
            <a:r>
              <a:rPr lang="ru-RU" sz="2000" b="1" dirty="0" smtClean="0">
                <a:solidFill>
                  <a:schemeClr val="tx1"/>
                </a:solidFill>
              </a:rPr>
              <a:t>, </a:t>
            </a:r>
            <a:r>
              <a:rPr lang="ru-RU" sz="2000" b="1" dirty="0" err="1" smtClean="0">
                <a:solidFill>
                  <a:schemeClr val="tx1"/>
                </a:solidFill>
              </a:rPr>
              <a:t>Файзуллина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Элиза</a:t>
            </a:r>
            <a:r>
              <a:rPr lang="ru-RU" sz="2000" b="1" dirty="0" smtClean="0">
                <a:solidFill>
                  <a:schemeClr val="tx1"/>
                </a:solidFill>
              </a:rPr>
              <a:t>, </a:t>
            </a:r>
            <a:r>
              <a:rPr lang="ru-RU" sz="2000" b="1" dirty="0" err="1" smtClean="0">
                <a:solidFill>
                  <a:schemeClr val="tx1"/>
                </a:solidFill>
              </a:rPr>
              <a:t>Алеева</a:t>
            </a:r>
            <a:r>
              <a:rPr lang="ru-RU" sz="2000" b="1" dirty="0" smtClean="0">
                <a:solidFill>
                  <a:schemeClr val="tx1"/>
                </a:solidFill>
              </a:rPr>
              <a:t> Алина, </a:t>
            </a:r>
            <a:r>
              <a:rPr lang="ru-RU" sz="2000" b="1" dirty="0" err="1" smtClean="0">
                <a:solidFill>
                  <a:schemeClr val="tx1"/>
                </a:solidFill>
              </a:rPr>
              <a:t>Бакиев</a:t>
            </a:r>
            <a:r>
              <a:rPr lang="ru-RU" sz="2000" b="1" dirty="0" smtClean="0">
                <a:solidFill>
                  <a:schemeClr val="tx1"/>
                </a:solidFill>
              </a:rPr>
              <a:t> Данил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Всероссийская конференция «</a:t>
            </a:r>
            <a:r>
              <a:rPr lang="ru-RU" b="1" dirty="0" err="1" smtClean="0"/>
              <a:t>Сулеймановские</a:t>
            </a:r>
            <a:r>
              <a:rPr lang="ru-RU" b="1" dirty="0" smtClean="0"/>
              <a:t> чтения»: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В 2016 году один победитель </a:t>
            </a:r>
            <a:r>
              <a:rPr lang="ru-RU" sz="2000" b="1" dirty="0" smtClean="0">
                <a:solidFill>
                  <a:schemeClr val="tx1"/>
                </a:solidFill>
              </a:rPr>
              <a:t>Рахимова Юлия</a:t>
            </a:r>
          </a:p>
          <a:p>
            <a:pPr lvl="0">
              <a:buClr>
                <a:srgbClr val="D16349"/>
              </a:buClr>
            </a:pPr>
            <a:r>
              <a:rPr lang="ru-RU" sz="2000" dirty="0" smtClean="0">
                <a:solidFill>
                  <a:schemeClr val="tx1"/>
                </a:solidFill>
              </a:rPr>
              <a:t>и 4  призера </a:t>
            </a:r>
            <a:r>
              <a:rPr lang="ru-RU" sz="2000" b="1" dirty="0" smtClean="0">
                <a:solidFill>
                  <a:schemeClr val="tx1"/>
                </a:solidFill>
              </a:rPr>
              <a:t>Абайдулина </a:t>
            </a:r>
            <a:r>
              <a:rPr lang="ru-RU" sz="2000" b="1" dirty="0">
                <a:solidFill>
                  <a:schemeClr val="tx1"/>
                </a:solidFill>
              </a:rPr>
              <a:t>Алина, Каримова </a:t>
            </a:r>
            <a:r>
              <a:rPr lang="ru-RU" sz="2000" b="1" dirty="0" smtClean="0">
                <a:solidFill>
                  <a:schemeClr val="tx1"/>
                </a:solidFill>
              </a:rPr>
              <a:t>Наиля, Булатова Дания и </a:t>
            </a:r>
            <a:r>
              <a:rPr lang="ru-RU" sz="2000" b="1" dirty="0" err="1" smtClean="0">
                <a:solidFill>
                  <a:schemeClr val="tx1"/>
                </a:solidFill>
              </a:rPr>
              <a:t>Тилимбаева</a:t>
            </a:r>
            <a:r>
              <a:rPr lang="ru-RU" sz="2000" b="1" dirty="0" smtClean="0">
                <a:solidFill>
                  <a:schemeClr val="tx1"/>
                </a:solidFill>
              </a:rPr>
              <a:t> Карина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/>
              <a:t>Всероссийский смотр-конкурс, посвященный 110-летию со дня рождения  патриота-героя </a:t>
            </a:r>
            <a:r>
              <a:rPr lang="ru-RU" sz="2800" b="1" dirty="0" err="1" smtClean="0"/>
              <a:t>Мусы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Джалиля</a:t>
            </a:r>
            <a:r>
              <a:rPr lang="ru-RU" sz="2800" b="1" dirty="0" smtClean="0"/>
              <a:t> «Мужество останется в веках» 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1368426" y="3140968"/>
            <a:ext cx="6480174" cy="259228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В 2016 году ученица 10 класса </a:t>
            </a:r>
            <a:r>
              <a:rPr lang="ru-RU" sz="2000" b="1" dirty="0" smtClean="0">
                <a:solidFill>
                  <a:schemeClr val="tx1"/>
                </a:solidFill>
              </a:rPr>
              <a:t>Хакимова Юлия </a:t>
            </a:r>
            <a:r>
              <a:rPr lang="ru-RU" sz="2000" dirty="0" smtClean="0">
                <a:solidFill>
                  <a:schemeClr val="tx1"/>
                </a:solidFill>
              </a:rPr>
              <a:t>- сертификат участника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В 2017 году – 3 участника </a:t>
            </a:r>
            <a:r>
              <a:rPr lang="ru-RU" sz="2000" dirty="0" err="1" smtClean="0">
                <a:solidFill>
                  <a:schemeClr val="tx1"/>
                </a:solidFill>
              </a:rPr>
              <a:t>хакимова</a:t>
            </a:r>
            <a:r>
              <a:rPr lang="ru-RU" sz="2000" dirty="0" smtClean="0">
                <a:solidFill>
                  <a:schemeClr val="tx1"/>
                </a:solidFill>
              </a:rPr>
              <a:t> Юлия, </a:t>
            </a:r>
            <a:r>
              <a:rPr lang="ru-RU" sz="2000" dirty="0" err="1" smtClean="0">
                <a:solidFill>
                  <a:schemeClr val="tx1"/>
                </a:solidFill>
              </a:rPr>
              <a:t>булатова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дания</a:t>
            </a:r>
            <a:r>
              <a:rPr lang="ru-RU" sz="2000" dirty="0" smtClean="0">
                <a:solidFill>
                  <a:schemeClr val="tx1"/>
                </a:solidFill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</a:rPr>
              <a:t>абайдулина</a:t>
            </a:r>
            <a:r>
              <a:rPr lang="ru-RU" sz="2000" dirty="0" smtClean="0">
                <a:solidFill>
                  <a:schemeClr val="tx1"/>
                </a:solidFill>
              </a:rPr>
              <a:t> Алина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Всероссийский конкурс юных талантов «</a:t>
            </a:r>
            <a:r>
              <a:rPr lang="ru-RU" b="1" dirty="0" err="1" smtClean="0"/>
              <a:t>Ильхам</a:t>
            </a:r>
            <a:r>
              <a:rPr lang="ru-RU" b="1" dirty="0" smtClean="0"/>
              <a:t>» («Вдохновение») </a:t>
            </a:r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1043608" y="2743200"/>
            <a:ext cx="7128792" cy="167322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В 2016 году семь учеников получают сертификаты участника: 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    </a:t>
            </a:r>
            <a:r>
              <a:rPr lang="ru-RU" sz="2000" b="1" dirty="0" err="1" smtClean="0">
                <a:solidFill>
                  <a:schemeClr val="tx1"/>
                </a:solidFill>
              </a:rPr>
              <a:t>Алеева</a:t>
            </a:r>
            <a:r>
              <a:rPr lang="ru-RU" sz="2000" b="1" dirty="0" smtClean="0">
                <a:solidFill>
                  <a:schemeClr val="tx1"/>
                </a:solidFill>
              </a:rPr>
              <a:t> Алина, </a:t>
            </a:r>
            <a:r>
              <a:rPr lang="ru-RU" sz="2000" b="1" dirty="0" err="1" smtClean="0">
                <a:solidFill>
                  <a:schemeClr val="tx1"/>
                </a:solidFill>
              </a:rPr>
              <a:t>Алеева</a:t>
            </a:r>
            <a:r>
              <a:rPr lang="ru-RU" sz="2000" b="1" dirty="0" smtClean="0">
                <a:solidFill>
                  <a:schemeClr val="tx1"/>
                </a:solidFill>
              </a:rPr>
              <a:t> Луиза, Булатова Дания, Каримова </a:t>
            </a:r>
            <a:r>
              <a:rPr lang="ru-RU" sz="2000" b="1" dirty="0" err="1" smtClean="0">
                <a:solidFill>
                  <a:schemeClr val="tx1"/>
                </a:solidFill>
              </a:rPr>
              <a:t>Наиля</a:t>
            </a:r>
            <a:r>
              <a:rPr lang="ru-RU" sz="2000" b="1" dirty="0" smtClean="0">
                <a:solidFill>
                  <a:schemeClr val="tx1"/>
                </a:solidFill>
              </a:rPr>
              <a:t>, </a:t>
            </a:r>
            <a:r>
              <a:rPr lang="ru-RU" sz="2000" b="1" dirty="0" err="1" smtClean="0">
                <a:solidFill>
                  <a:schemeClr val="tx1"/>
                </a:solidFill>
              </a:rPr>
              <a:t>Муллашева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Милена</a:t>
            </a:r>
            <a:r>
              <a:rPr lang="ru-RU" sz="2000" b="1" dirty="0" smtClean="0">
                <a:solidFill>
                  <a:schemeClr val="tx1"/>
                </a:solidFill>
              </a:rPr>
              <a:t>, Рахимова Юлия, </a:t>
            </a:r>
            <a:r>
              <a:rPr lang="ru-RU" sz="2000" b="1" dirty="0" err="1" smtClean="0">
                <a:solidFill>
                  <a:schemeClr val="tx1"/>
                </a:solidFill>
              </a:rPr>
              <a:t>Хамитова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Сабина</a:t>
            </a:r>
            <a:r>
              <a:rPr lang="ru-RU" sz="2000" b="1" dirty="0" smtClean="0">
                <a:solidFill>
                  <a:schemeClr val="tx1"/>
                </a:solidFill>
              </a:rPr>
              <a:t>.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Всероссийский  смотр-конкурс </a:t>
            </a:r>
            <a:br>
              <a:rPr lang="ru-RU" b="1" dirty="0" smtClean="0"/>
            </a:br>
            <a:r>
              <a:rPr lang="ru-RU" b="1" dirty="0" smtClean="0"/>
              <a:t>«Тукай и его современники» 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Дания\п.Андреевский\66NsG_qM2b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8643998" cy="6482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32656"/>
            <a:ext cx="8534400" cy="75895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Квалификация учителей, преподающих татарский язык и литературу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2</a:t>
            </a:r>
            <a:r>
              <a:rPr lang="ru-RU" dirty="0" smtClean="0"/>
              <a:t>- высшая квалификационная категория </a:t>
            </a:r>
          </a:p>
          <a:p>
            <a:r>
              <a:rPr lang="ru-RU" dirty="0" smtClean="0"/>
              <a:t>2- первая категория </a:t>
            </a:r>
          </a:p>
          <a:p>
            <a:r>
              <a:rPr lang="ru-RU" dirty="0" smtClean="0"/>
              <a:t>1 - аттестация </a:t>
            </a:r>
            <a:r>
              <a:rPr lang="ru-RU" dirty="0"/>
              <a:t>на соответствие занимаемой должности «учитель».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Учитель </a:t>
            </a:r>
            <a:r>
              <a:rPr lang="ru-RU" dirty="0"/>
              <a:t>татарского языка и литературы </a:t>
            </a:r>
            <a:r>
              <a:rPr lang="ru-RU" b="1" dirty="0"/>
              <a:t>Исмагилова </a:t>
            </a:r>
            <a:r>
              <a:rPr lang="ru-RU" b="1" dirty="0" err="1"/>
              <a:t>Рузиля</a:t>
            </a:r>
            <a:r>
              <a:rPr lang="ru-RU" b="1" dirty="0"/>
              <a:t> </a:t>
            </a:r>
            <a:r>
              <a:rPr lang="ru-RU" b="1" dirty="0" err="1"/>
              <a:t>Шарифулловна</a:t>
            </a:r>
            <a:r>
              <a:rPr lang="ru-RU" dirty="0"/>
              <a:t> </a:t>
            </a:r>
            <a:r>
              <a:rPr lang="ru-RU" dirty="0" smtClean="0"/>
              <a:t>- нагрудный знак </a:t>
            </a:r>
            <a:r>
              <a:rPr lang="ru-RU" b="1" dirty="0"/>
              <a:t>«Почетный работник общего образования Российской Федерации</a:t>
            </a:r>
            <a:r>
              <a:rPr lang="ru-RU" dirty="0"/>
              <a:t>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15293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Новые </a:t>
            </a:r>
            <a:r>
              <a:rPr lang="ru-RU" b="1" dirty="0"/>
              <a:t>педагогические технологии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информационно-коммуникационные; </a:t>
            </a:r>
          </a:p>
          <a:p>
            <a:r>
              <a:rPr lang="ru-RU" dirty="0" smtClean="0"/>
              <a:t>технологии сотрудничества</a:t>
            </a:r>
            <a:r>
              <a:rPr lang="ru-RU" dirty="0"/>
              <a:t>;</a:t>
            </a:r>
            <a:endParaRPr lang="ru-RU" dirty="0" smtClean="0"/>
          </a:p>
          <a:p>
            <a:r>
              <a:rPr lang="ru-RU" dirty="0" smtClean="0"/>
              <a:t>технологии </a:t>
            </a:r>
            <a:r>
              <a:rPr lang="ru-RU" dirty="0"/>
              <a:t>развития критического </a:t>
            </a:r>
            <a:r>
              <a:rPr lang="ru-RU" dirty="0" smtClean="0"/>
              <a:t>мышления; </a:t>
            </a:r>
          </a:p>
          <a:p>
            <a:r>
              <a:rPr lang="ru-RU" dirty="0"/>
              <a:t>и</a:t>
            </a:r>
            <a:r>
              <a:rPr lang="ru-RU" dirty="0" smtClean="0"/>
              <a:t>гровые;</a:t>
            </a:r>
          </a:p>
          <a:p>
            <a:r>
              <a:rPr lang="ru-RU" dirty="0" smtClean="0"/>
              <a:t>проблемные;</a:t>
            </a:r>
          </a:p>
          <a:p>
            <a:r>
              <a:rPr lang="ru-RU" dirty="0" smtClean="0"/>
              <a:t>проектные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481141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68" y="116632"/>
            <a:ext cx="8964488" cy="75895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Чему способствуют ИКТ в процессе обучения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повышению </a:t>
            </a:r>
            <a:r>
              <a:rPr lang="ru-RU" dirty="0"/>
              <a:t>интереса к татарскому </a:t>
            </a:r>
            <a:r>
              <a:rPr lang="ru-RU" dirty="0" smtClean="0"/>
              <a:t>языку;</a:t>
            </a:r>
          </a:p>
          <a:p>
            <a:r>
              <a:rPr lang="ru-RU" dirty="0" smtClean="0"/>
              <a:t> </a:t>
            </a:r>
            <a:r>
              <a:rPr lang="ru-RU" dirty="0"/>
              <a:t>созданию необходимого эмоционального настроя на </a:t>
            </a:r>
            <a:r>
              <a:rPr lang="ru-RU" dirty="0" smtClean="0"/>
              <a:t>уроке</a:t>
            </a:r>
            <a:r>
              <a:rPr lang="ru-RU" dirty="0"/>
              <a:t>;</a:t>
            </a:r>
            <a:endParaRPr lang="ru-RU" dirty="0" smtClean="0"/>
          </a:p>
          <a:p>
            <a:r>
              <a:rPr lang="ru-RU" dirty="0" smtClean="0"/>
              <a:t>вовлечению </a:t>
            </a:r>
            <a:r>
              <a:rPr lang="ru-RU" dirty="0"/>
              <a:t>учащихся в активную творческую </a:t>
            </a:r>
            <a:r>
              <a:rPr lang="ru-RU" dirty="0" smtClean="0"/>
              <a:t>деятельность; </a:t>
            </a:r>
          </a:p>
          <a:p>
            <a:r>
              <a:rPr lang="ru-RU" dirty="0" smtClean="0"/>
              <a:t>формированию </a:t>
            </a:r>
            <a:r>
              <a:rPr lang="ru-RU" dirty="0"/>
              <a:t>интеллектуально развитой </a:t>
            </a:r>
            <a:r>
              <a:rPr lang="ru-RU" dirty="0" smtClean="0"/>
              <a:t>личности; </a:t>
            </a:r>
          </a:p>
          <a:p>
            <a:r>
              <a:rPr lang="ru-RU" dirty="0" smtClean="0"/>
              <a:t>умения  </a:t>
            </a:r>
            <a:r>
              <a:rPr lang="ru-RU" dirty="0"/>
              <a:t>самостоятельно решать возникающие в реальной жизни </a:t>
            </a:r>
            <a:r>
              <a:rPr lang="ru-RU" dirty="0" smtClean="0"/>
              <a:t>проблемы; </a:t>
            </a:r>
          </a:p>
          <a:p>
            <a:r>
              <a:rPr lang="ru-RU" dirty="0" smtClean="0"/>
              <a:t>созданию </a:t>
            </a:r>
            <a:r>
              <a:rPr lang="ru-RU" dirty="0"/>
              <a:t>ситуации успеха для каждого ученика</a:t>
            </a:r>
          </a:p>
        </p:txBody>
      </p:sp>
    </p:spTree>
    <p:extLst>
      <p:ext uri="{BB962C8B-B14F-4D97-AF65-F5344CB8AC3E}">
        <p14:creationId xmlns:p14="http://schemas.microsoft.com/office/powerpoint/2010/main" xmlns="" val="6291744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Традиционные мероприятия: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643050"/>
            <a:ext cx="8503920" cy="4572000"/>
          </a:xfrm>
        </p:spPr>
        <p:txBody>
          <a:bodyPr/>
          <a:lstStyle/>
          <a:p>
            <a:pPr lvl="0"/>
            <a:r>
              <a:rPr lang="ru-RU" dirty="0" smtClean="0"/>
              <a:t>День матери;</a:t>
            </a:r>
          </a:p>
          <a:p>
            <a:pPr lvl="0"/>
            <a:r>
              <a:rPr lang="ru-RU" dirty="0" smtClean="0"/>
              <a:t>День пожилого человека;</a:t>
            </a:r>
          </a:p>
          <a:p>
            <a:pPr lvl="0"/>
            <a:r>
              <a:rPr lang="ru-RU" dirty="0" smtClean="0"/>
              <a:t>Встречи с ветеранами ВОВ, оказание шефской помощи;</a:t>
            </a:r>
          </a:p>
          <a:p>
            <a:pPr lvl="0"/>
            <a:r>
              <a:rPr lang="ru-RU" dirty="0" smtClean="0"/>
              <a:t>Неделя татарского языка и литературы;</a:t>
            </a:r>
          </a:p>
          <a:p>
            <a:pPr lvl="0"/>
            <a:r>
              <a:rPr lang="ru-RU" dirty="0" smtClean="0"/>
              <a:t>Национальный праздник  </a:t>
            </a:r>
            <a:r>
              <a:rPr lang="ru-RU" dirty="0" err="1" smtClean="0"/>
              <a:t>Сабатуй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Недели, посвященные татарским поэтам: </a:t>
            </a:r>
            <a:r>
              <a:rPr lang="ru-RU" dirty="0" err="1" smtClean="0"/>
              <a:t>Габдулле</a:t>
            </a:r>
            <a:r>
              <a:rPr lang="ru-RU" dirty="0" smtClean="0"/>
              <a:t> Тукаю, Мусе </a:t>
            </a:r>
            <a:r>
              <a:rPr lang="ru-RU" dirty="0" err="1" smtClean="0"/>
              <a:t>Джалилю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272" y="548680"/>
            <a:ext cx="8534400" cy="75895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Положительные </a:t>
            </a:r>
            <a:r>
              <a:rPr lang="ru-RU" sz="2400" b="1" dirty="0"/>
              <a:t>результаты </a:t>
            </a:r>
            <a:r>
              <a:rPr lang="ru-RU" sz="2400" b="1" dirty="0" smtClean="0"/>
              <a:t>использования </a:t>
            </a:r>
            <a:r>
              <a:rPr lang="ru-RU" sz="2400" b="1" dirty="0"/>
              <a:t>в учебно-воспитательном процессе этнокультурного (татарского) компонента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572000"/>
          </a:xfrm>
        </p:spPr>
        <p:txBody>
          <a:bodyPr/>
          <a:lstStyle/>
          <a:p>
            <a:r>
              <a:rPr lang="ru-RU" dirty="0"/>
              <a:t>в</a:t>
            </a:r>
            <a:r>
              <a:rPr lang="ru-RU" dirty="0" smtClean="0"/>
              <a:t> школе</a:t>
            </a:r>
            <a:r>
              <a:rPr lang="ru-RU" dirty="0"/>
              <a:t> нет отсева, нет </a:t>
            </a:r>
            <a:r>
              <a:rPr lang="ru-RU" dirty="0" smtClean="0"/>
              <a:t>правонарушений</a:t>
            </a:r>
            <a:r>
              <a:rPr lang="ru-RU" dirty="0"/>
              <a:t>;</a:t>
            </a:r>
            <a:endParaRPr lang="ru-RU" dirty="0" smtClean="0"/>
          </a:p>
          <a:p>
            <a:r>
              <a:rPr lang="ru-RU" dirty="0" smtClean="0"/>
              <a:t>сформировано </a:t>
            </a:r>
            <a:r>
              <a:rPr lang="ru-RU" dirty="0"/>
              <a:t>позитивное отношение к здоровому образу жизни и </a:t>
            </a:r>
            <a:r>
              <a:rPr lang="ru-RU" dirty="0" smtClean="0"/>
              <a:t>труду; </a:t>
            </a:r>
          </a:p>
          <a:p>
            <a:r>
              <a:rPr lang="ru-RU" dirty="0"/>
              <a:t>в</a:t>
            </a:r>
            <a:r>
              <a:rPr lang="ru-RU" dirty="0" smtClean="0"/>
              <a:t>ыпускники </a:t>
            </a:r>
            <a:r>
              <a:rPr lang="ru-RU" dirty="0"/>
              <a:t>хорошо адаптируются в обществе, с уважением и любовью относятся к школе, в которой учились.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37323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34400" cy="758952"/>
          </a:xfrm>
        </p:spPr>
        <p:txBody>
          <a:bodyPr/>
          <a:lstStyle/>
          <a:p>
            <a:r>
              <a:rPr lang="ru-RU" b="1" dirty="0" smtClean="0"/>
              <a:t>Национальный состав школы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603666646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84113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Задачи педагогического коллектива МАОУ Андреевской СОШ: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928802"/>
            <a:ext cx="8229600" cy="4525963"/>
          </a:xfrm>
        </p:spPr>
        <p:txBody>
          <a:bodyPr/>
          <a:lstStyle/>
          <a:p>
            <a:r>
              <a:rPr lang="ru-RU" dirty="0" smtClean="0"/>
              <a:t>дать качественные знания  в различных областях науки; </a:t>
            </a:r>
          </a:p>
          <a:p>
            <a:r>
              <a:rPr lang="ru-RU" dirty="0" smtClean="0"/>
              <a:t>привить любовь к  родному  языку;</a:t>
            </a:r>
          </a:p>
          <a:p>
            <a:r>
              <a:rPr lang="ru-RU" dirty="0" smtClean="0"/>
              <a:t>воспитать учеников на  основах  народной культуры; </a:t>
            </a:r>
          </a:p>
          <a:p>
            <a:r>
              <a:rPr lang="ru-RU" dirty="0" smtClean="0"/>
              <a:t>вырастить поколение, знающее традиции и обычаи своего народа.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Направления деятельности, на которые делаются основные акценты 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71448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изучение татарского языка и литературы как самостоятельного  предмета;</a:t>
            </a:r>
          </a:p>
          <a:p>
            <a:r>
              <a:rPr lang="ru-RU" dirty="0" smtClean="0"/>
              <a:t>организация кружковой работы; </a:t>
            </a:r>
          </a:p>
          <a:p>
            <a:r>
              <a:rPr lang="ru-RU" dirty="0" smtClean="0"/>
              <a:t>участие в олимпиадах, конкурсах;</a:t>
            </a:r>
          </a:p>
          <a:p>
            <a:r>
              <a:rPr lang="ru-RU" dirty="0" smtClean="0"/>
              <a:t>сотрудничество  и совместное проведение  мероприятий с организациями, работающими по развитию татарской культуры, со школами  Тюменской области, в которых преподается татарский язык;</a:t>
            </a:r>
          </a:p>
          <a:p>
            <a:r>
              <a:rPr lang="ru-RU" dirty="0" smtClean="0"/>
              <a:t>работа с родительской общественностью.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Изучение татарского языка и литературы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613794725"/>
              </p:ext>
            </p:extLst>
          </p:nvPr>
        </p:nvGraphicFramePr>
        <p:xfrm>
          <a:off x="331913" y="2204864"/>
          <a:ext cx="8504239" cy="2860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4031">
                  <a:extLst>
                    <a:ext uri="{9D8B030D-6E8A-4147-A177-3AD203B41FA5}">
                      <a16:colId xmlns="" xmlns:a16="http://schemas.microsoft.com/office/drawing/2014/main" val="4233392875"/>
                    </a:ext>
                  </a:extLst>
                </a:gridCol>
                <a:gridCol w="3240360">
                  <a:extLst>
                    <a:ext uri="{9D8B030D-6E8A-4147-A177-3AD203B41FA5}">
                      <a16:colId xmlns="" xmlns:a16="http://schemas.microsoft.com/office/drawing/2014/main" val="3735995825"/>
                    </a:ext>
                  </a:extLst>
                </a:gridCol>
                <a:gridCol w="2592288">
                  <a:extLst>
                    <a:ext uri="{9D8B030D-6E8A-4147-A177-3AD203B41FA5}">
                      <a16:colId xmlns="" xmlns:a16="http://schemas.microsoft.com/office/drawing/2014/main" val="2220505294"/>
                    </a:ext>
                  </a:extLst>
                </a:gridCol>
                <a:gridCol w="1497560">
                  <a:extLst>
                    <a:ext uri="{9D8B030D-6E8A-4147-A177-3AD203B41FA5}">
                      <a16:colId xmlns="" xmlns:a16="http://schemas.microsoft.com/office/drawing/2014/main" val="40999027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Классы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 предмета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Часть учебного плана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</a:t>
                      </a:r>
                      <a:r>
                        <a:rPr lang="ru-RU" baseline="0" dirty="0" smtClean="0"/>
                        <a:t> часов</a:t>
                      </a:r>
                      <a:r>
                        <a:rPr lang="ru-RU" dirty="0" smtClean="0"/>
                        <a:t> в неделю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2396237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1-3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родной язык и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Обязательная часть</a:t>
                      </a:r>
                      <a:endParaRPr lang="ru-RU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01168679"/>
                  </a:ext>
                </a:extLst>
              </a:tr>
              <a:tr h="386849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</a:t>
                      </a:r>
                      <a:r>
                        <a:rPr kumimoji="0" lang="ru-RU" sz="18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итературное</a:t>
                      </a:r>
                      <a:r>
                        <a:rPr kumimoji="0" lang="ru-RU" sz="1800" kern="1200" baseline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чтение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48052016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4-11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татарский язык</a:t>
                      </a:r>
                      <a:endParaRPr lang="ru-RU" dirty="0" smtClean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Часть, формируемая</a:t>
                      </a:r>
                      <a:r>
                        <a:rPr lang="ru-RU" baseline="0" dirty="0" smtClean="0"/>
                        <a:t> участниками образовательных отношений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0856333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татарская литература</a:t>
                      </a:r>
                      <a:endParaRPr lang="ru-RU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17257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1302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Организация кружковой работы: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«Мин </a:t>
            </a:r>
            <a:r>
              <a:rPr lang="ru-RU" dirty="0" err="1" smtClean="0"/>
              <a:t>татарча</a:t>
            </a:r>
            <a:r>
              <a:rPr lang="ru-RU" dirty="0" smtClean="0"/>
              <a:t> </a:t>
            </a:r>
            <a:r>
              <a:rPr lang="ru-RU" dirty="0" err="1" smtClean="0"/>
              <a:t>сойлэшэм</a:t>
            </a:r>
            <a:r>
              <a:rPr lang="ru-RU" dirty="0" smtClean="0"/>
              <a:t>» («Я говорю по-татарски»); </a:t>
            </a:r>
          </a:p>
          <a:p>
            <a:r>
              <a:rPr lang="ru-RU" dirty="0" smtClean="0"/>
              <a:t>«Родники»;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Олимпиада младших школьников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32232" y="2132856"/>
            <a:ext cx="8503920" cy="4572000"/>
          </a:xfrm>
        </p:spPr>
        <p:txBody>
          <a:bodyPr>
            <a:normAutofit/>
          </a:bodyPr>
          <a:lstStyle/>
          <a:p>
            <a:r>
              <a:rPr lang="ru-RU" sz="3200" dirty="0"/>
              <a:t>2012 </a:t>
            </a:r>
            <a:r>
              <a:rPr lang="ru-RU" sz="3200" dirty="0" smtClean="0"/>
              <a:t>год - Рамазанов </a:t>
            </a:r>
            <a:r>
              <a:rPr lang="ru-RU" sz="3200" dirty="0" err="1"/>
              <a:t>Зариф</a:t>
            </a:r>
            <a:r>
              <a:rPr lang="ru-RU" sz="3200" dirty="0"/>
              <a:t> </a:t>
            </a:r>
            <a:r>
              <a:rPr lang="ru-RU" sz="3200" dirty="0" smtClean="0"/>
              <a:t>- 3 </a:t>
            </a:r>
            <a:r>
              <a:rPr lang="ru-RU" sz="3200" dirty="0"/>
              <a:t>место, </a:t>
            </a:r>
            <a:endParaRPr lang="ru-RU" sz="3200" dirty="0" smtClean="0"/>
          </a:p>
          <a:p>
            <a:r>
              <a:rPr lang="ru-RU" sz="3200" dirty="0" smtClean="0"/>
              <a:t>2012 год - </a:t>
            </a:r>
            <a:r>
              <a:rPr lang="ru-RU" sz="3200" dirty="0" err="1" smtClean="0"/>
              <a:t>Алеева</a:t>
            </a:r>
            <a:r>
              <a:rPr lang="ru-RU" sz="3200" dirty="0" smtClean="0"/>
              <a:t> </a:t>
            </a:r>
            <a:r>
              <a:rPr lang="ru-RU" sz="3200" dirty="0"/>
              <a:t>Луиза </a:t>
            </a:r>
            <a:r>
              <a:rPr lang="ru-RU" sz="3200" dirty="0" smtClean="0"/>
              <a:t>- 2 </a:t>
            </a:r>
            <a:r>
              <a:rPr lang="ru-RU" sz="3200" dirty="0"/>
              <a:t>место, </a:t>
            </a:r>
            <a:endParaRPr lang="ru-RU" sz="3200" dirty="0" smtClean="0"/>
          </a:p>
          <a:p>
            <a:r>
              <a:rPr lang="ru-RU" sz="3200" dirty="0" smtClean="0"/>
              <a:t>2015 год - </a:t>
            </a:r>
            <a:r>
              <a:rPr lang="ru-RU" sz="3200" dirty="0" err="1"/>
              <a:t>Биктимирова</a:t>
            </a:r>
            <a:r>
              <a:rPr lang="ru-RU" sz="3200" dirty="0"/>
              <a:t> </a:t>
            </a:r>
            <a:r>
              <a:rPr lang="ru-RU" sz="3200" dirty="0" err="1" smtClean="0"/>
              <a:t>Руфия</a:t>
            </a:r>
            <a:r>
              <a:rPr lang="ru-RU" sz="3200" dirty="0"/>
              <a:t> </a:t>
            </a:r>
            <a:r>
              <a:rPr lang="ru-RU" sz="3200" dirty="0" smtClean="0"/>
              <a:t>- 2 </a:t>
            </a:r>
            <a:r>
              <a:rPr lang="ru-RU" sz="3200" dirty="0"/>
              <a:t>место</a:t>
            </a:r>
          </a:p>
        </p:txBody>
      </p:sp>
    </p:spTree>
    <p:extLst>
      <p:ext uri="{BB962C8B-B14F-4D97-AF65-F5344CB8AC3E}">
        <p14:creationId xmlns:p14="http://schemas.microsoft.com/office/powerpoint/2010/main" xmlns="" val="81913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534400" cy="75895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Участие во всероссийской олимпиаде </a:t>
            </a:r>
            <a:r>
              <a:rPr lang="ru-RU" sz="2400" b="1" dirty="0"/>
              <a:t>школьников по татарскому языку и литературе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u="sng" dirty="0"/>
              <a:t>Муниципальный этап </a:t>
            </a:r>
          </a:p>
          <a:p>
            <a:pPr marL="0" indent="0" algn="ctr">
              <a:buNone/>
            </a:pPr>
            <a:r>
              <a:rPr lang="ru-RU" b="1" dirty="0" smtClean="0"/>
              <a:t>2011</a:t>
            </a:r>
            <a:r>
              <a:rPr lang="ru-RU" dirty="0" smtClean="0"/>
              <a:t> </a:t>
            </a:r>
            <a:r>
              <a:rPr lang="ru-RU" dirty="0"/>
              <a:t>год </a:t>
            </a:r>
            <a:r>
              <a:rPr lang="ru-RU" dirty="0" smtClean="0"/>
              <a:t> </a:t>
            </a:r>
            <a:endParaRPr lang="ru-RU" u="sng" dirty="0" smtClean="0"/>
          </a:p>
          <a:p>
            <a:r>
              <a:rPr lang="ru-RU" b="1" dirty="0" smtClean="0"/>
              <a:t>Исмагилова </a:t>
            </a:r>
            <a:r>
              <a:rPr lang="ru-RU" b="1" dirty="0" err="1" smtClean="0"/>
              <a:t>Линиза</a:t>
            </a:r>
            <a:r>
              <a:rPr lang="ru-RU" b="1" dirty="0" smtClean="0"/>
              <a:t> </a:t>
            </a:r>
            <a:r>
              <a:rPr lang="ru-RU" dirty="0" smtClean="0"/>
              <a:t>- </a:t>
            </a:r>
            <a:r>
              <a:rPr lang="en-US" dirty="0" smtClean="0"/>
              <a:t>III</a:t>
            </a:r>
            <a:r>
              <a:rPr lang="ru-RU" dirty="0" smtClean="0"/>
              <a:t> место</a:t>
            </a:r>
          </a:p>
          <a:p>
            <a:r>
              <a:rPr lang="ru-RU" b="1" dirty="0" err="1" smtClean="0"/>
              <a:t>Абтубакова</a:t>
            </a:r>
            <a:r>
              <a:rPr lang="ru-RU" b="1" dirty="0" smtClean="0"/>
              <a:t> Венера </a:t>
            </a:r>
            <a:r>
              <a:rPr lang="ru-RU" dirty="0" smtClean="0"/>
              <a:t>- </a:t>
            </a:r>
            <a:r>
              <a:rPr lang="en-US" dirty="0" smtClean="0"/>
              <a:t>II</a:t>
            </a:r>
            <a:r>
              <a:rPr lang="ru-RU" dirty="0" smtClean="0"/>
              <a:t> место</a:t>
            </a:r>
          </a:p>
          <a:p>
            <a:pPr marL="0" indent="0" algn="ctr">
              <a:buNone/>
            </a:pPr>
            <a:r>
              <a:rPr lang="ru-RU" b="1" dirty="0" smtClean="0"/>
              <a:t>2014</a:t>
            </a:r>
            <a:r>
              <a:rPr lang="ru-RU" dirty="0" smtClean="0"/>
              <a:t> год</a:t>
            </a:r>
          </a:p>
          <a:p>
            <a:r>
              <a:rPr lang="ru-RU" b="1" dirty="0" smtClean="0"/>
              <a:t>Абайдулина </a:t>
            </a:r>
            <a:r>
              <a:rPr lang="ru-RU" b="1" dirty="0"/>
              <a:t>Алина </a:t>
            </a:r>
            <a:r>
              <a:rPr lang="ru-RU" dirty="0" smtClean="0"/>
              <a:t>-   </a:t>
            </a:r>
            <a:r>
              <a:rPr lang="en-US" dirty="0" smtClean="0"/>
              <a:t>II </a:t>
            </a:r>
            <a:r>
              <a:rPr lang="ru-RU" dirty="0" smtClean="0"/>
              <a:t>место</a:t>
            </a:r>
          </a:p>
          <a:p>
            <a:r>
              <a:rPr lang="ru-RU" b="1" dirty="0" smtClean="0"/>
              <a:t>Усманов </a:t>
            </a:r>
            <a:r>
              <a:rPr lang="ru-RU" b="1" dirty="0"/>
              <a:t>Василь </a:t>
            </a:r>
            <a:r>
              <a:rPr lang="ru-RU" dirty="0"/>
              <a:t>-</a:t>
            </a:r>
            <a:r>
              <a:rPr lang="ru-RU" dirty="0" smtClean="0"/>
              <a:t>         </a:t>
            </a:r>
            <a:r>
              <a:rPr lang="en-US" dirty="0" smtClean="0"/>
              <a:t>II </a:t>
            </a:r>
            <a:r>
              <a:rPr lang="ru-RU" dirty="0" smtClean="0"/>
              <a:t>место</a:t>
            </a:r>
            <a:endParaRPr lang="ru-RU" dirty="0"/>
          </a:p>
          <a:p>
            <a:r>
              <a:rPr lang="ru-RU" dirty="0"/>
              <a:t> </a:t>
            </a:r>
            <a:r>
              <a:rPr lang="ru-RU" b="1" dirty="0"/>
              <a:t>Валеева </a:t>
            </a:r>
            <a:r>
              <a:rPr lang="ru-RU" b="1" dirty="0" err="1"/>
              <a:t>Халида</a:t>
            </a:r>
            <a:r>
              <a:rPr lang="ru-RU" b="1" dirty="0"/>
              <a:t> </a:t>
            </a:r>
            <a:r>
              <a:rPr lang="ru-RU" dirty="0"/>
              <a:t>— </a:t>
            </a:r>
            <a:r>
              <a:rPr lang="ru-RU" dirty="0" smtClean="0"/>
              <a:t>       </a:t>
            </a:r>
            <a:r>
              <a:rPr lang="en-US" dirty="0" smtClean="0"/>
              <a:t>III</a:t>
            </a:r>
            <a:r>
              <a:rPr lang="ru-RU" dirty="0" smtClean="0"/>
              <a:t> </a:t>
            </a:r>
            <a:r>
              <a:rPr lang="ru-RU" dirty="0"/>
              <a:t>место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u="sng" dirty="0" smtClean="0"/>
              <a:t>Региональный этап </a:t>
            </a:r>
          </a:p>
          <a:p>
            <a:pPr marL="0" indent="0" algn="ctr">
              <a:buNone/>
            </a:pPr>
            <a:endParaRPr lang="ru-RU" b="1" dirty="0" smtClean="0"/>
          </a:p>
          <a:p>
            <a:r>
              <a:rPr lang="ru-RU" b="1" dirty="0" smtClean="0"/>
              <a:t>Исмагилова </a:t>
            </a:r>
            <a:r>
              <a:rPr lang="ru-RU" b="1" dirty="0" err="1" smtClean="0"/>
              <a:t>Линиза</a:t>
            </a:r>
            <a:r>
              <a:rPr lang="ru-RU" b="1" dirty="0" smtClean="0"/>
              <a:t> - </a:t>
            </a:r>
            <a:r>
              <a:rPr lang="en-US" dirty="0" smtClean="0"/>
              <a:t>I </a:t>
            </a:r>
            <a:r>
              <a:rPr lang="ru-RU" dirty="0" smtClean="0"/>
              <a:t>место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472</TotalTime>
  <Words>835</Words>
  <Application>Microsoft Office PowerPoint</Application>
  <PresentationFormat>Экран (4:3)</PresentationFormat>
  <Paragraphs>154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Официальная</vt:lpstr>
      <vt:lpstr>Этнокультурный компонент  в учебно-воспитательном процессе школы  (татарский аспект) –   из опыта работы МАОУ Андреевской СОШ  Тюменского муниципального района. </vt:lpstr>
      <vt:lpstr>Слайд 2</vt:lpstr>
      <vt:lpstr>Национальный состав школы</vt:lpstr>
      <vt:lpstr>Задачи педагогического коллектива МАОУ Андреевской СОШ:</vt:lpstr>
      <vt:lpstr>Направления деятельности, на которые делаются основные акценты : </vt:lpstr>
      <vt:lpstr>Изучение татарского языка и литературы</vt:lpstr>
      <vt:lpstr>Организация кружковой работы: </vt:lpstr>
      <vt:lpstr>Олимпиада младших школьников</vt:lpstr>
      <vt:lpstr>Участие во всероссийской олимпиаде школьников по татарскому языку и литературе </vt:lpstr>
      <vt:lpstr>Участие во всероссийской олимпиаде школьников по татарскому языку и литературе </vt:lpstr>
      <vt:lpstr>Участие во всероссийской олимпиаде школьников по татарскому языку и литературе </vt:lpstr>
      <vt:lpstr>Участники международной олимпиады (г. Казань)</vt:lpstr>
      <vt:lpstr>Тан йолдызы</vt:lpstr>
      <vt:lpstr>Смотр-конкурс «Тан йолдызы» («Утренняя звезда»), номинация «Художественное слово» </vt:lpstr>
      <vt:lpstr>Смотр-конкурс «Тан йолдызы» («Утренняя звезда»), номинация «Художественное слово» </vt:lpstr>
      <vt:lpstr>Всероссийская конференция «Сулеймановские чтения»: </vt:lpstr>
      <vt:lpstr>Всероссийский смотр-конкурс, посвященный 110-летию со дня рождения  патриота-героя Мусы Джалиля «Мужество останется в веках» </vt:lpstr>
      <vt:lpstr>Всероссийский конкурс юных талантов «Ильхам» («Вдохновение») </vt:lpstr>
      <vt:lpstr>Всероссийский  смотр-конкурс  «Тукай и его современники» </vt:lpstr>
      <vt:lpstr>Квалификация учителей, преподающих татарский язык и литературу</vt:lpstr>
      <vt:lpstr>Новые педагогические технологии</vt:lpstr>
      <vt:lpstr>Чему способствуют ИКТ в процессе обучения</vt:lpstr>
      <vt:lpstr>Традиционные мероприятия: </vt:lpstr>
      <vt:lpstr>Положительные результаты использования в учебно-воспитательном процессе этнокультурного (татарского) компонента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Этнокультурный компонент  в учебно-воспитательном процессе школы (татарский аспект) -  из опыта работы МАОУ Андреевской СОШ  Тюменского муниципального района.</dc:title>
  <dc:creator>Пользователь</dc:creator>
  <cp:lastModifiedBy>Зуфар</cp:lastModifiedBy>
  <cp:revision>31</cp:revision>
  <dcterms:created xsi:type="dcterms:W3CDTF">2016-04-20T07:32:49Z</dcterms:created>
  <dcterms:modified xsi:type="dcterms:W3CDTF">2018-08-17T13:53:24Z</dcterms:modified>
</cp:coreProperties>
</file>