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22"/>
  </p:notesMasterIdLst>
  <p:sldIdLst>
    <p:sldId id="256" r:id="rId2"/>
    <p:sldId id="270" r:id="rId3"/>
    <p:sldId id="267" r:id="rId4"/>
    <p:sldId id="259" r:id="rId5"/>
    <p:sldId id="271" r:id="rId6"/>
    <p:sldId id="277" r:id="rId7"/>
    <p:sldId id="273" r:id="rId8"/>
    <p:sldId id="278" r:id="rId9"/>
    <p:sldId id="283" r:id="rId10"/>
    <p:sldId id="284" r:id="rId11"/>
    <p:sldId id="282" r:id="rId12"/>
    <p:sldId id="285" r:id="rId13"/>
    <p:sldId id="286" r:id="rId14"/>
    <p:sldId id="287" r:id="rId15"/>
    <p:sldId id="288" r:id="rId16"/>
    <p:sldId id="289" r:id="rId17"/>
    <p:sldId id="292" r:id="rId18"/>
    <p:sldId id="293" r:id="rId19"/>
    <p:sldId id="291" r:id="rId20"/>
    <p:sldId id="290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Надежда" initials="Н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19DEAC-C2BD-4298-9F80-594ABE8AA23D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3CB7A7-592F-4356-942F-DC5D7A308D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162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B87133-57A8-4398-BC2F-A0D082894513}" type="slidenum">
              <a:rPr lang="en-US" altLang="ru-RU"/>
              <a:pPr/>
              <a:t>7</a:t>
            </a:fld>
            <a:endParaRPr lang="en-US" altLang="ru-RU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RU"/>
              <a:t>Content Layouts</a:t>
            </a:r>
          </a:p>
        </p:txBody>
      </p:sp>
    </p:spTree>
    <p:extLst>
      <p:ext uri="{BB962C8B-B14F-4D97-AF65-F5344CB8AC3E}">
        <p14:creationId xmlns:p14="http://schemas.microsoft.com/office/powerpoint/2010/main" xmlns="" val="40869772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B87133-57A8-4398-BC2F-A0D082894513}" type="slidenum">
              <a:rPr lang="en-US" altLang="ru-RU"/>
              <a:pPr/>
              <a:t>17</a:t>
            </a:fld>
            <a:endParaRPr lang="en-US" altLang="ru-RU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RU"/>
              <a:t>Content Layouts</a:t>
            </a:r>
          </a:p>
        </p:txBody>
      </p:sp>
    </p:spTree>
    <p:extLst>
      <p:ext uri="{BB962C8B-B14F-4D97-AF65-F5344CB8AC3E}">
        <p14:creationId xmlns:p14="http://schemas.microsoft.com/office/powerpoint/2010/main" xmlns="" val="3324473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7B14AF-D76D-490F-BD32-EC6522A2A565}" type="datetime1">
              <a:rPr lang="ru-RU" smtClean="0"/>
              <a:pPr/>
              <a:t>29.10.2021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994992E-354A-4154-A791-82BD39A07D11}" type="datetime1">
              <a:rPr lang="ru-RU" smtClean="0"/>
              <a:pPr/>
              <a:t>29.10.2021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E33516-041F-4CC7-9A42-F28A3132E9A2}" type="datetime1">
              <a:rPr lang="ru-RU" smtClean="0"/>
              <a:pPr/>
              <a:t>29.10.2021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257582-26C2-4143-9C44-D0D78E356BFB}" type="datetime1">
              <a:rPr lang="ru-RU" smtClean="0"/>
              <a:pPr/>
              <a:t>29.10.2021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7F4A19-3A96-49AC-AC11-BADCAF7BB3D6}" type="datetime1">
              <a:rPr lang="ru-RU" smtClean="0"/>
              <a:pPr/>
              <a:t>29.10.2021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AD3214-E09C-4A53-BE2A-6859CC393A72}" type="datetime1">
              <a:rPr lang="ru-RU" smtClean="0"/>
              <a:pPr/>
              <a:t>29.10.2021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91E90EC-D216-401A-8D32-FBB2327012F8}" type="datetime1">
              <a:rPr lang="ru-RU" smtClean="0"/>
              <a:pPr/>
              <a:t>29.10.2021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6A6881-CC77-414E-9AF1-3871A5C23151}" type="datetime1">
              <a:rPr lang="ru-RU" smtClean="0"/>
              <a:pPr/>
              <a:t>29.10.2021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4E0BA3-5A7C-4C2C-9DD1-1D3A620B9E02}" type="datetime1">
              <a:rPr lang="ru-RU" smtClean="0"/>
              <a:pPr/>
              <a:t>29.10.2021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078C29-7510-4F7A-9498-778AE7AB0930}" type="datetime1">
              <a:rPr lang="ru-RU" smtClean="0"/>
              <a:pPr/>
              <a:t>29.10.2021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1A2C28-FFD9-4B7D-8C1F-29340F0CD92D}" type="datetime1">
              <a:rPr lang="ru-RU" smtClean="0"/>
              <a:pPr/>
              <a:t>29.10.2021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2ECFD22-71D0-4CBA-9E12-F8533BE08871}" type="datetime1">
              <a:rPr lang="ru-RU" smtClean="0"/>
              <a:pPr/>
              <a:t>29.10.2021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 spd="med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and-obraz-tmr.ru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85852" y="2643182"/>
            <a:ext cx="7429552" cy="3214710"/>
          </a:xfrm>
        </p:spPr>
        <p:txBody>
          <a:bodyPr>
            <a:normAutofit fontScale="90000"/>
          </a:bodyPr>
          <a:lstStyle/>
          <a:p>
            <a:pPr algn="ctr" eaLnBrk="0" hangingPunct="0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sz="3600" b="1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sz="3600" b="1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sz="3600" b="1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sz="3600" b="1" dirty="0" smtClean="0">
                <a:solidFill>
                  <a:schemeClr val="accent3"/>
                </a:solidFill>
                <a:effectLst/>
                <a:latin typeface="+mn-lt"/>
              </a:rPr>
              <a:t>Краткое описание основной  общеобразовательной программы отделения дошкольного образования МАОУ Андреевской СОШ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5"/>
          <p:cNvSpPr>
            <a:spLocks noChangeArrowheads="1"/>
          </p:cNvSpPr>
          <p:nvPr/>
        </p:nvSpPr>
        <p:spPr bwMode="auto">
          <a:xfrm>
            <a:off x="1214414" y="214290"/>
            <a:ext cx="7572428" cy="1428760"/>
          </a:xfrm>
          <a:prstGeom prst="horizontalScroll">
            <a:avLst>
              <a:gd name="adj" fmla="val 12500"/>
            </a:avLst>
          </a:prstGeom>
          <a:solidFill>
            <a:srgbClr val="FFFFFF">
              <a:alpha val="0"/>
            </a:srgbClr>
          </a:solidFill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2000" b="1" dirty="0" smtClean="0"/>
              <a:t>Муниципального автономного образовательного учреждения Андреевской средней общеобразовательной школы</a:t>
            </a:r>
          </a:p>
          <a:p>
            <a:pPr algn="ctr"/>
            <a:r>
              <a:rPr lang="ru-RU" sz="2000" b="1" dirty="0" smtClean="0"/>
              <a:t> Тюменского муниципального района</a:t>
            </a: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2587127" y="440093"/>
            <a:ext cx="4069704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tabLst>
                <a:tab pos="3819525" algn="l"/>
              </a:tabLs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3819525" algn="l"/>
              </a:tabLst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Picture 2" descr="&amp;Dcy;&amp;lcy;&amp;yacy; &amp;lcy;&amp;yucy;&amp;bcy;&amp;ocy;&amp;zcy;&amp;ncy;&amp;acy;&amp;tcy;&amp;iecy;&amp;lcy;&amp;softcy;&amp;ncy;&amp;ycy;&amp;khcy; &amp;dcy;&amp;iecy;&amp;tcy;&amp;iecy;&amp;jcy; &amp;Gcy;&amp;ocy;&amp;scy;&amp;ucy;&amp;dcy;&amp;acy;&amp;rcy;&amp;scy;&amp;tcy;&amp;vcy;&amp;iecy;&amp;ncy;&amp;ncy;&amp;ocy;&amp;iecy; &amp;bcy;&amp;yucy;&amp;dcy;&amp;zhcy;&amp;iecy;&amp;tcy;&amp;ncy;&amp;ocy;&amp;iecy; &amp;dcy;&amp;ocy;&amp;shcy;&amp;kcy;&amp;ocy;&amp;lcy;&amp;softcy;&amp;ncy;&amp;ocy;…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5286388"/>
            <a:ext cx="4654300" cy="135504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Содержательный раздел: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071546"/>
            <a:ext cx="8072494" cy="5402406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ru-RU" b="1" dirty="0" smtClean="0"/>
              <a:t>    Содержательный раздел </a:t>
            </a:r>
            <a:r>
              <a:rPr lang="ru-RU" dirty="0" smtClean="0"/>
              <a:t>представляет общее содержание Программы, обеспечивающее полноценное развитие личности детей.</a:t>
            </a:r>
          </a:p>
          <a:p>
            <a:pPr algn="just">
              <a:buNone/>
            </a:pPr>
            <a:r>
              <a:rPr lang="ru-RU" dirty="0" smtClean="0"/>
              <a:t>    В него входит:</a:t>
            </a:r>
          </a:p>
          <a:p>
            <a:pPr algn="just">
              <a:buNone/>
            </a:pPr>
            <a:r>
              <a:rPr lang="ru-RU" dirty="0" smtClean="0"/>
              <a:t>- описание образовательной деятельности в соответствии с направлениями развития ребенка, представленными в пяти образовательных областях;</a:t>
            </a:r>
          </a:p>
          <a:p>
            <a:pPr algn="just">
              <a:buNone/>
            </a:pPr>
            <a:r>
              <a:rPr lang="ru-RU" dirty="0" smtClean="0"/>
              <a:t>- описание вариативных форм, способов, методов и средств реализации программы;</a:t>
            </a:r>
          </a:p>
          <a:p>
            <a:pPr algn="just">
              <a:buNone/>
            </a:pPr>
            <a:r>
              <a:rPr lang="ru-RU" dirty="0" smtClean="0"/>
              <a:t>- описание образовательной деятельности по профессиональной коррекции нарушений развития детей;</a:t>
            </a:r>
          </a:p>
          <a:p>
            <a:pPr algn="just">
              <a:buNone/>
            </a:pPr>
            <a:r>
              <a:rPr lang="ru-RU" dirty="0" smtClean="0"/>
              <a:t>- особенности взаимодействия педагогического коллектива с семьями воспитанников;</a:t>
            </a:r>
          </a:p>
          <a:p>
            <a:pPr algn="just">
              <a:buNone/>
            </a:pPr>
            <a:r>
              <a:rPr lang="ru-RU" dirty="0" smtClean="0"/>
              <a:t>- взаимодействие с социальными институтами детства;</a:t>
            </a:r>
          </a:p>
          <a:p>
            <a:pPr algn="just">
              <a:buNone/>
            </a:pPr>
            <a:r>
              <a:rPr lang="ru-RU" dirty="0" smtClean="0"/>
              <a:t>- вариативная часть программы.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0099"/>
                </a:solidFill>
              </a:rPr>
              <a:t>Образовательные области, обеспечивающие разностороннее развитие детей по ФГОС ДО:</a:t>
            </a:r>
            <a:endParaRPr lang="ru-RU" sz="2800" b="1" dirty="0">
              <a:solidFill>
                <a:srgbClr val="000099"/>
              </a:solidFill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2843213" y="1844675"/>
            <a:ext cx="3384550" cy="719138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Физическое развитие</a:t>
            </a: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5000628" y="4786322"/>
            <a:ext cx="2714644" cy="1223963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Художественно-</a:t>
            </a:r>
          </a:p>
          <a:p>
            <a:pPr algn="ctr"/>
            <a:r>
              <a:rPr lang="ru-RU" sz="2400" b="1" dirty="0"/>
              <a:t>эстетическое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5143504" y="3071810"/>
            <a:ext cx="3446469" cy="1214446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dirty="0"/>
              <a:t> </a:t>
            </a:r>
            <a:r>
              <a:rPr lang="ru-RU" sz="2400" b="1" dirty="0"/>
              <a:t>Познавательное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1857356" y="4714884"/>
            <a:ext cx="2592388" cy="128588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Речевое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285720" y="3071810"/>
            <a:ext cx="3357586" cy="122079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Социально-</a:t>
            </a:r>
          </a:p>
          <a:p>
            <a:pPr algn="ctr"/>
            <a:r>
              <a:rPr lang="ru-RU" sz="2400" b="1" dirty="0"/>
              <a:t>коммуникативное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cxnSp>
        <p:nvCxnSpPr>
          <p:cNvPr id="24588" name="AutoShape 12"/>
          <p:cNvCxnSpPr>
            <a:cxnSpLocks noChangeShapeType="1"/>
            <a:stCxn id="24580" idx="1"/>
            <a:endCxn id="24587" idx="0"/>
          </p:cNvCxnSpPr>
          <p:nvPr/>
        </p:nvCxnSpPr>
        <p:spPr bwMode="auto">
          <a:xfrm rot="10800000" flipV="1">
            <a:off x="1964513" y="2204244"/>
            <a:ext cx="878700" cy="8675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0" name="AutoShape 14"/>
          <p:cNvCxnSpPr>
            <a:cxnSpLocks noChangeShapeType="1"/>
            <a:stCxn id="24580" idx="2"/>
            <a:endCxn id="24580" idx="2"/>
          </p:cNvCxnSpPr>
          <p:nvPr/>
        </p:nvCxnSpPr>
        <p:spPr bwMode="auto">
          <a:xfrm>
            <a:off x="4535488" y="2563813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2" name="AutoShape 16"/>
          <p:cNvCxnSpPr>
            <a:cxnSpLocks noChangeShapeType="1"/>
            <a:stCxn id="24580" idx="3"/>
            <a:endCxn id="24585" idx="0"/>
          </p:cNvCxnSpPr>
          <p:nvPr/>
        </p:nvCxnSpPr>
        <p:spPr bwMode="auto">
          <a:xfrm>
            <a:off x="6227763" y="2204244"/>
            <a:ext cx="638976" cy="8675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3" name="AutoShape 17"/>
          <p:cNvCxnSpPr>
            <a:cxnSpLocks noChangeShapeType="1"/>
          </p:cNvCxnSpPr>
          <p:nvPr/>
        </p:nvCxnSpPr>
        <p:spPr bwMode="auto">
          <a:xfrm rot="16200000" flipH="1">
            <a:off x="2035951" y="4321975"/>
            <a:ext cx="428628" cy="35719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4" name="AutoShape 18"/>
          <p:cNvCxnSpPr>
            <a:cxnSpLocks noChangeShapeType="1"/>
            <a:endCxn id="24584" idx="1"/>
          </p:cNvCxnSpPr>
          <p:nvPr/>
        </p:nvCxnSpPr>
        <p:spPr bwMode="auto">
          <a:xfrm>
            <a:off x="4429124" y="5286388"/>
            <a:ext cx="571504" cy="11191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5" name="AutoShape 19"/>
          <p:cNvCxnSpPr>
            <a:cxnSpLocks noChangeShapeType="1"/>
          </p:cNvCxnSpPr>
          <p:nvPr/>
        </p:nvCxnSpPr>
        <p:spPr bwMode="auto">
          <a:xfrm flipV="1">
            <a:off x="6858016" y="4286256"/>
            <a:ext cx="571504" cy="5000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72560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/>
              <a:t>ОБРАЗОВАТЕЛЬНАЯ ОБЛАСТЬ «ФИЗИЧЕСКОЕ РАЗВИТИЕ»: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142984"/>
            <a:ext cx="8143932" cy="5429288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ru-RU" sz="1200" b="1" dirty="0" smtClean="0"/>
              <a:t>Основная цель: </a:t>
            </a:r>
            <a:r>
              <a:rPr lang="ru-RU" sz="1200" dirty="0" smtClean="0"/>
              <a:t>воспитание здорового, жизнерадостного, жизнестойкого, физически совершенного, гармонически и творчески развитого ребёнка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b="1" dirty="0" smtClean="0"/>
              <a:t>Задачи физического развития: </a:t>
            </a:r>
            <a:endParaRPr lang="ru-RU" sz="1200" dirty="0" smtClean="0"/>
          </a:p>
          <a:p>
            <a:pPr algn="just">
              <a:buFont typeface="Wingdings" pitchFamily="2" charset="2"/>
              <a:buChar char="v"/>
            </a:pPr>
            <a:r>
              <a:rPr lang="ru-RU" sz="1200" b="1" i="1" dirty="0" smtClean="0"/>
              <a:t>Оздоровительные:</a:t>
            </a:r>
            <a:r>
              <a:rPr lang="ru-RU" sz="1200" dirty="0" smtClean="0"/>
              <a:t>    формирование правильной осанки; развитие гармоничного телосложения; развитие мышц лица, туловища, ног, рук, плечевого пояса, кистей, пальцев, шеи, глаз, внутренних органов 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b="1" i="1" dirty="0" smtClean="0"/>
              <a:t>Образовательные:</a:t>
            </a:r>
            <a:r>
              <a:rPr lang="ru-RU" sz="1200" dirty="0" smtClean="0"/>
              <a:t> формирование двигательных умений и навыков; развитие психофизических качеств (быстроты, силы, гибкости, выносливости, глазомера, ловкости); развитие двигательных способностей (функции равновесия, координации движений)  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b="1" i="1" dirty="0" smtClean="0"/>
              <a:t>Воспитательные:</a:t>
            </a:r>
            <a:r>
              <a:rPr lang="ru-RU" sz="1200" dirty="0" smtClean="0"/>
              <a:t> формирование потребности в ежедневных физических упражнениях; воспитание умения рационально использовать физические упражнения в самостоятельной двигательной деятельности; приобретение грации, пластичности, выразительности движений; воспитание самостоятельности, инициативности, самоорганизации, взаимопомощи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b="1" dirty="0" smtClean="0"/>
              <a:t>Основные направления работы по физическому развитию детей в дошкольном учреждении:</a:t>
            </a:r>
            <a:endParaRPr lang="ru-RU" sz="1200" dirty="0" smtClean="0"/>
          </a:p>
          <a:p>
            <a:pPr algn="just">
              <a:buFont typeface="Wingdings" pitchFamily="2" charset="2"/>
              <a:buChar char="v"/>
            </a:pPr>
            <a:r>
              <a:rPr lang="ru-RU" sz="1200" dirty="0" smtClean="0"/>
              <a:t>Приобретение опыта в двигательной деятельности, связанной с выполнением упражнений, направленных на развитие физических качеств (координация, гибкость)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dirty="0" smtClean="0"/>
              <a:t>Приобретение опыта в двигательной деятельности, способствующей правильному формированию опорно-двигательной системы организма, развитию равновесия, координации движения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dirty="0" smtClean="0"/>
              <a:t>Приобретение опыта в двигательной активности, способствующей развитию крупной и мелкой моторики обеих рук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dirty="0" smtClean="0"/>
              <a:t>Приобретение опыта в двигательной деятельности, связанной с правильным, не наносящим ущерб организму выполнением основных движений (ходьба, бег, мягкие прыжки, повороты в стороны)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dirty="0" smtClean="0"/>
              <a:t>Формирование начальных представлений о некоторых видах спорта; овладение подвижными играми с правилами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dirty="0" smtClean="0"/>
              <a:t>Становление целенаправленности и </a:t>
            </a:r>
            <a:r>
              <a:rPr lang="ru-RU" sz="1200" dirty="0" err="1" smtClean="0"/>
              <a:t>саморегуляции</a:t>
            </a:r>
            <a:r>
              <a:rPr lang="ru-RU" sz="1200" dirty="0" smtClean="0"/>
              <a:t> в двигательной сфере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dirty="0" smtClean="0"/>
              <a:t>Становление ценностей здорового образа жизни; овладение его элементарными нормами и правилами    (в питании, двигательном режиме, закаливании, при формировании полезных привычек и др.)</a:t>
            </a:r>
          </a:p>
          <a:p>
            <a:pPr>
              <a:buFont typeface="Wingdings" pitchFamily="2" charset="2"/>
              <a:buChar char="v"/>
            </a:pPr>
            <a:endParaRPr lang="ru-RU" sz="11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12</a:t>
            </a:fld>
            <a:endParaRPr lang="ru-RU"/>
          </a:p>
        </p:txBody>
      </p:sp>
      <p:pic>
        <p:nvPicPr>
          <p:cNvPr id="3074" name="Picture 2" descr="C:\Documents and Settings\Администратор\Рабочий стол\материалы из интернета\разное\анимашки\п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43900" y="214290"/>
            <a:ext cx="575934" cy="92869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858280" cy="108266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/>
              <a:t>ОБРАЗОВАТЕЛЬНАЯ ОБЛАСТЬ </a:t>
            </a:r>
            <a:br>
              <a:rPr lang="ru-RU" sz="2400" b="1" dirty="0" smtClean="0"/>
            </a:br>
            <a:r>
              <a:rPr lang="ru-RU" sz="2400" b="1" dirty="0" smtClean="0"/>
              <a:t>«СОЦИАЛЬНО-КОММУНИКАТИВНОЕ РАЗВИТИЕ»: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428736"/>
            <a:ext cx="8001056" cy="5045216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ru-RU" sz="1200" b="1" dirty="0" smtClean="0"/>
              <a:t>Основная цель:</a:t>
            </a:r>
            <a:endParaRPr lang="ru-RU" sz="1200" dirty="0" smtClean="0"/>
          </a:p>
          <a:p>
            <a:pPr algn="just">
              <a:buFont typeface="Wingdings" pitchFamily="2" charset="2"/>
              <a:buChar char="v"/>
            </a:pPr>
            <a:r>
              <a:rPr lang="ru-RU" sz="1200" dirty="0" smtClean="0"/>
              <a:t>позитивная социализация детей дошкольного возраста; приобщение детей к </a:t>
            </a:r>
            <a:r>
              <a:rPr lang="ru-RU" sz="1200" dirty="0" err="1" smtClean="0"/>
              <a:t>социокультурным</a:t>
            </a:r>
            <a:r>
              <a:rPr lang="ru-RU" sz="1200" dirty="0" smtClean="0"/>
              <a:t> нормам, традициям семьи, общества и государства; формирование основ безопасности.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b="1" dirty="0" smtClean="0"/>
              <a:t>Задачи социально-коммуникативного развития по ФГОС ДО:</a:t>
            </a:r>
            <a:endParaRPr lang="ru-RU" sz="1200" dirty="0" smtClean="0"/>
          </a:p>
          <a:p>
            <a:pPr algn="just">
              <a:buFont typeface="Wingdings" pitchFamily="2" charset="2"/>
              <a:buChar char="v"/>
            </a:pPr>
            <a:r>
              <a:rPr lang="ru-RU" sz="1200" dirty="0" smtClean="0"/>
              <a:t>Усвоение норм и ценностей, принятых в обществе, включая моральные и нравственные ценности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dirty="0" smtClean="0"/>
              <a:t>Развитие общения и взаимодействия ребёнка со взрослыми и сверстниками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dirty="0" smtClean="0"/>
              <a:t>Становление самостоятельности, целенаправленности и </a:t>
            </a:r>
            <a:r>
              <a:rPr lang="ru-RU" sz="1200" dirty="0" err="1" smtClean="0"/>
              <a:t>саморегуляции</a:t>
            </a:r>
            <a:r>
              <a:rPr lang="ru-RU" sz="1200" dirty="0" smtClean="0"/>
              <a:t> собственных действий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dirty="0" smtClean="0"/>
              <a:t>Развитие социального и эмоционального интеллекта, эмоциональной отзывчивости, сопереживания; формирование готовности к совместной деятельности со сверстниками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dirty="0" smtClean="0"/>
              <a:t>Формирование уважительного отношения и чувства принадлежности к своей семье и к сообществу детей и взрослых в организации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dirty="0" smtClean="0"/>
              <a:t>Формирование позитивных установок к различным видам труда и творчества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dirty="0" smtClean="0"/>
              <a:t>Формирование основ безопасного поведения в быту, в социуме, природе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b="1" dirty="0" smtClean="0"/>
              <a:t>Основные направления работы по социально-коммуникативному развитию детей в дошкольном учреждении:</a:t>
            </a:r>
            <a:endParaRPr lang="ru-RU" sz="1200" dirty="0" smtClean="0"/>
          </a:p>
          <a:p>
            <a:pPr algn="just">
              <a:buFont typeface="Wingdings" pitchFamily="2" charset="2"/>
              <a:buChar char="v"/>
            </a:pPr>
            <a:r>
              <a:rPr lang="ru-RU" sz="1200" i="1" dirty="0" smtClean="0"/>
              <a:t>Социализация, развитие общения, нравственное воспитание</a:t>
            </a:r>
            <a:endParaRPr lang="ru-RU" sz="1200" dirty="0" smtClean="0"/>
          </a:p>
          <a:p>
            <a:pPr algn="just">
              <a:buFont typeface="Wingdings" pitchFamily="2" charset="2"/>
              <a:buChar char="v"/>
            </a:pPr>
            <a:r>
              <a:rPr lang="ru-RU" sz="1200" i="1" dirty="0" smtClean="0"/>
              <a:t>Ребёнок в семье и сообществе, патриотическое воспитание</a:t>
            </a:r>
            <a:endParaRPr lang="ru-RU" sz="1200" dirty="0" smtClean="0"/>
          </a:p>
          <a:p>
            <a:pPr algn="just">
              <a:buFont typeface="Wingdings" pitchFamily="2" charset="2"/>
              <a:buChar char="v"/>
            </a:pPr>
            <a:r>
              <a:rPr lang="ru-RU" sz="1200" i="1" dirty="0" smtClean="0"/>
              <a:t>Самообслуживание, самостоятельность, трудовое воспитание</a:t>
            </a:r>
            <a:endParaRPr lang="ru-RU" sz="1200" dirty="0" smtClean="0"/>
          </a:p>
          <a:p>
            <a:pPr algn="just">
              <a:buFont typeface="Wingdings" pitchFamily="2" charset="2"/>
              <a:buChar char="v"/>
            </a:pPr>
            <a:r>
              <a:rPr lang="ru-RU" sz="1200" i="1" dirty="0" smtClean="0"/>
              <a:t>Формирование основ безопасности</a:t>
            </a:r>
            <a:endParaRPr lang="ru-RU" sz="1200" dirty="0" smtClean="0"/>
          </a:p>
          <a:p>
            <a:pPr algn="just"/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13</a:t>
            </a:fld>
            <a:endParaRPr lang="ru-RU"/>
          </a:p>
        </p:txBody>
      </p:sp>
      <p:pic>
        <p:nvPicPr>
          <p:cNvPr id="5" name="Picture 3" descr="C:\Documents and Settings\Администратор\Рабочий стол\материалы из интернета\разное\анимашки\t8510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86578" y="5643578"/>
            <a:ext cx="1351192" cy="85985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3684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/>
              <a:t>ОБРАЗОВАТЕЛЬНАЯ ОБЛАСТЬ </a:t>
            </a:r>
            <a:br>
              <a:rPr lang="ru-RU" sz="2700" b="1" dirty="0" smtClean="0"/>
            </a:br>
            <a:r>
              <a:rPr lang="ru-RU" sz="2700" b="1" dirty="0" smtClean="0"/>
              <a:t>«РЕЧЕВОЕ РАЗВИТИЕ»: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285860"/>
            <a:ext cx="8215370" cy="5188092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ru-RU" sz="1200" b="1" dirty="0" smtClean="0"/>
              <a:t>Основная цель: </a:t>
            </a:r>
            <a:r>
              <a:rPr lang="ru-RU" sz="1200" dirty="0" smtClean="0"/>
              <a:t>развитие свободного общения </a:t>
            </a:r>
            <a:r>
              <a:rPr lang="ru-RU" sz="1200" dirty="0" smtClean="0"/>
              <a:t>со </a:t>
            </a:r>
            <a:r>
              <a:rPr lang="ru-RU" sz="1200" dirty="0" smtClean="0"/>
              <a:t>взрослыми и детьми, овладение конструктивными способами и средствами взаимодействия с окружающими.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b="1" dirty="0" smtClean="0"/>
              <a:t>Задачи речевого развития по ФГОС ДО:</a:t>
            </a:r>
            <a:endParaRPr lang="ru-RU" sz="1200" dirty="0" smtClean="0"/>
          </a:p>
          <a:p>
            <a:pPr algn="just">
              <a:buFont typeface="Wingdings" pitchFamily="2" charset="2"/>
              <a:buChar char="v"/>
            </a:pPr>
            <a:r>
              <a:rPr lang="ru-RU" sz="1200" dirty="0" smtClean="0"/>
              <a:t>Владение </a:t>
            </a:r>
            <a:r>
              <a:rPr lang="ru-RU" sz="1200" dirty="0" smtClean="0"/>
              <a:t>речью, </a:t>
            </a:r>
            <a:r>
              <a:rPr lang="ru-RU" sz="1200" dirty="0" smtClean="0"/>
              <a:t>как средством общения и культуры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dirty="0" smtClean="0"/>
              <a:t>Обогащение активного словаря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dirty="0" smtClean="0"/>
              <a:t>Развитие связной, грамматически правильной диалогической и </a:t>
            </a:r>
            <a:r>
              <a:rPr lang="ru-RU" sz="1200" dirty="0" smtClean="0"/>
              <a:t>монологической </a:t>
            </a:r>
            <a:r>
              <a:rPr lang="ru-RU" sz="1200" dirty="0" smtClean="0"/>
              <a:t>речи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dirty="0" smtClean="0"/>
              <a:t>Развитие речевого творчества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dirty="0" smtClean="0"/>
              <a:t>Развитие звуковой и интонационной культуры речи, фонематического слуха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dirty="0" smtClean="0"/>
              <a:t>Знакомство с книжной культурой, детской литературой, понимание на слух текстов различных жанров детской литературы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dirty="0" smtClean="0"/>
              <a:t>Формирование звуковой аналитико-синтетической </a:t>
            </a:r>
            <a:r>
              <a:rPr lang="ru-RU" sz="1200" dirty="0" smtClean="0"/>
              <a:t>активности, </a:t>
            </a:r>
            <a:r>
              <a:rPr lang="ru-RU" sz="1200" dirty="0" smtClean="0"/>
              <a:t>как предпосылки обучения грамоте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b="1" dirty="0" smtClean="0"/>
              <a:t>Основные направления работы по развитию речи детей в дошкольном учреждении:</a:t>
            </a:r>
            <a:endParaRPr lang="ru-RU" sz="1200" dirty="0" smtClean="0"/>
          </a:p>
          <a:p>
            <a:pPr algn="just">
              <a:buFont typeface="Wingdings" pitchFamily="2" charset="2"/>
              <a:buChar char="v"/>
            </a:pPr>
            <a:r>
              <a:rPr lang="ru-RU" sz="1200" i="1" dirty="0" smtClean="0"/>
              <a:t>Развитие словаря</a:t>
            </a:r>
            <a:r>
              <a:rPr lang="ru-RU" sz="1200" dirty="0" smtClean="0"/>
              <a:t> (освоение значений слов и их уместное употребление в соответствии с контекстом высказывания, ситуацией, в которой происходит общение)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i="1" dirty="0" smtClean="0"/>
              <a:t>Воспитание звуковой культуры речи</a:t>
            </a:r>
            <a:r>
              <a:rPr lang="ru-RU" sz="1200" dirty="0" smtClean="0"/>
              <a:t> (развитие восприятия звуков родной речи и произношения)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i="1" dirty="0" smtClean="0"/>
              <a:t>Воспитание интереса и любви к чтению, развитие литературной речи</a:t>
            </a:r>
            <a:endParaRPr lang="ru-RU" sz="1200" dirty="0" smtClean="0"/>
          </a:p>
          <a:p>
            <a:pPr algn="just">
              <a:buFont typeface="Wingdings" pitchFamily="2" charset="2"/>
              <a:buChar char="v"/>
            </a:pPr>
            <a:r>
              <a:rPr lang="ru-RU" sz="1200" i="1" dirty="0" smtClean="0"/>
              <a:t>Развитие связной речи</a:t>
            </a:r>
            <a:r>
              <a:rPr lang="ru-RU" sz="1200" dirty="0" smtClean="0"/>
              <a:t> (диалогическая (разговорная) речь, монологическая речь (рассказывание))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i="1" dirty="0" smtClean="0"/>
              <a:t>Практическое овладение воспитанниками нормами речи </a:t>
            </a:r>
            <a:r>
              <a:rPr lang="ru-RU" sz="1200" dirty="0" smtClean="0"/>
              <a:t>(способствование развитию речи как средства общения)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i="1" dirty="0" smtClean="0"/>
              <a:t>Формирование грамматического строя речи</a:t>
            </a:r>
            <a:r>
              <a:rPr lang="ru-RU" sz="1200" dirty="0" smtClean="0"/>
              <a:t> (морфология (изменение слов по родам, числам, </a:t>
            </a:r>
          </a:p>
          <a:p>
            <a:pPr algn="just">
              <a:buNone/>
            </a:pPr>
            <a:r>
              <a:rPr lang="ru-RU" sz="1200" dirty="0" smtClean="0"/>
              <a:t>      падежам), синтаксис (освоение различных типов словосочетаний и предложений), словообразование)</a:t>
            </a:r>
          </a:p>
          <a:p>
            <a:pPr algn="just"/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14</a:t>
            </a:fld>
            <a:endParaRPr lang="ru-RU" dirty="0"/>
          </a:p>
        </p:txBody>
      </p:sp>
      <p:pic>
        <p:nvPicPr>
          <p:cNvPr id="1026" name="Picture 2" descr="C:\Documents and Settings\Администратор\Рабочий стол\материалы из интернета\разное\анимашки\574a61436c4d46c39fe790e129042249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6644" y="285728"/>
            <a:ext cx="1285876" cy="87868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14290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/>
              <a:t>ОБРАЗОВАТЕЛЬНАЯ ОБЛАСТЬ «ПОЗНАВАТЕЛЬНОЕ РАЗВИТИЕ»: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500174"/>
            <a:ext cx="8143932" cy="4973778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ru-RU" sz="1200" b="1" dirty="0" smtClean="0"/>
              <a:t>Основная цель:</a:t>
            </a:r>
            <a:endParaRPr lang="ru-RU" sz="1200" dirty="0" smtClean="0"/>
          </a:p>
          <a:p>
            <a:pPr algn="just">
              <a:buFont typeface="Wingdings" pitchFamily="2" charset="2"/>
              <a:buChar char="v"/>
            </a:pPr>
            <a:r>
              <a:rPr lang="ru-RU" sz="1200" dirty="0" smtClean="0"/>
              <a:t>ознакомление с окружающим социальным миром, с природой и природными явлениями; формирование целостной картины мира; формирование элементарных математических представлений; развитие познавательно-исследовательской деятельности.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b="1" dirty="0" smtClean="0"/>
              <a:t>Задачи познавательного развития по ФГОС ДО:</a:t>
            </a:r>
            <a:endParaRPr lang="ru-RU" sz="1200" dirty="0" smtClean="0"/>
          </a:p>
          <a:p>
            <a:pPr algn="just">
              <a:buFont typeface="Wingdings" pitchFamily="2" charset="2"/>
              <a:buChar char="v"/>
            </a:pPr>
            <a:r>
              <a:rPr lang="ru-RU" sz="1200" dirty="0" smtClean="0"/>
              <a:t>Развитие интересов детей, любознательности и познавательной мотивации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dirty="0" smtClean="0"/>
              <a:t>Формирование познавательных действий, становление сознания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dirty="0" smtClean="0"/>
              <a:t>Развитие воображения и творческой активности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dirty="0" smtClean="0"/>
              <a:t>Формирование первичных представлений о себе, других людях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dirty="0" smtClean="0"/>
              <a:t>Формирование первичных представлений об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dirty="0" smtClean="0"/>
              <a:t>Формирование первичных представлений о малой Родине и Отечестве, представлений о </a:t>
            </a:r>
            <a:r>
              <a:rPr lang="ru-RU" sz="1200" dirty="0" err="1" smtClean="0"/>
              <a:t>социокультурных</a:t>
            </a:r>
            <a:r>
              <a:rPr lang="ru-RU" sz="1200" dirty="0" smtClean="0"/>
              <a:t> ценностях нашего народа, об отечественных традициях и праздниках, о планете Земля как общем доме людей, о многообразии стран и народов мира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dirty="0" smtClean="0"/>
              <a:t>Формирование первичных представлений об особенностях природы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b="1" dirty="0" smtClean="0"/>
              <a:t>Основные направления работы по познавательному развитию детей в дошкольном учреждении:</a:t>
            </a:r>
            <a:endParaRPr lang="ru-RU" sz="1200" dirty="0" smtClean="0"/>
          </a:p>
          <a:p>
            <a:pPr algn="just">
              <a:buFont typeface="Wingdings" pitchFamily="2" charset="2"/>
              <a:buChar char="v"/>
            </a:pPr>
            <a:r>
              <a:rPr lang="ru-RU" sz="1200" i="1" dirty="0" smtClean="0"/>
              <a:t>Развитие познавательно-исследовательской деятельности</a:t>
            </a:r>
            <a:endParaRPr lang="ru-RU" sz="1200" dirty="0" smtClean="0"/>
          </a:p>
          <a:p>
            <a:pPr algn="just">
              <a:buFont typeface="Wingdings" pitchFamily="2" charset="2"/>
              <a:buChar char="v"/>
            </a:pPr>
            <a:r>
              <a:rPr lang="ru-RU" sz="1200" i="1" dirty="0" smtClean="0"/>
              <a:t>Приобщение к </a:t>
            </a:r>
            <a:r>
              <a:rPr lang="ru-RU" sz="1200" i="1" dirty="0" err="1" smtClean="0"/>
              <a:t>социокультурным</a:t>
            </a:r>
            <a:r>
              <a:rPr lang="ru-RU" sz="1200" i="1" dirty="0" smtClean="0"/>
              <a:t> ценностям</a:t>
            </a:r>
            <a:endParaRPr lang="ru-RU" sz="1200" dirty="0" smtClean="0"/>
          </a:p>
          <a:p>
            <a:pPr algn="just">
              <a:buFont typeface="Wingdings" pitchFamily="2" charset="2"/>
              <a:buChar char="v"/>
            </a:pPr>
            <a:r>
              <a:rPr lang="ru-RU" sz="1200" i="1" dirty="0" smtClean="0"/>
              <a:t>Формирование элементарных математических представлений</a:t>
            </a:r>
            <a:endParaRPr lang="ru-RU" sz="1200" dirty="0" smtClean="0"/>
          </a:p>
          <a:p>
            <a:pPr algn="just">
              <a:buFont typeface="Wingdings" pitchFamily="2" charset="2"/>
              <a:buChar char="v"/>
            </a:pPr>
            <a:r>
              <a:rPr lang="ru-RU" sz="1200" i="1" dirty="0" smtClean="0"/>
              <a:t>Ознакомление с миром природы</a:t>
            </a:r>
            <a:endParaRPr lang="ru-RU" sz="1200" dirty="0" smtClean="0"/>
          </a:p>
          <a:p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15</a:t>
            </a:fld>
            <a:endParaRPr lang="ru-RU"/>
          </a:p>
        </p:txBody>
      </p:sp>
      <p:pic>
        <p:nvPicPr>
          <p:cNvPr id="2050" name="Picture 2" descr="C:\Documents and Settings\Администратор\Рабочий стол\материалы из интернета\разное\анимашки\0a70a813e6efd7a4ff1cccca73be74c6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00992" y="642918"/>
            <a:ext cx="1143008" cy="114300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929718" cy="11430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/>
              <a:t>ОБРАЗОВАТЕЛЬНАЯ ОБЛАСТЬ </a:t>
            </a:r>
            <a:br>
              <a:rPr lang="ru-RU" sz="2400" b="1" dirty="0" smtClean="0"/>
            </a:br>
            <a:r>
              <a:rPr lang="ru-RU" sz="2400" b="1" dirty="0" smtClean="0"/>
              <a:t>«ХУДОЖЕСТВЕННО-ЭСТЕТИЧЕСКОЕ РАЗВИТИЕ»: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600200"/>
            <a:ext cx="8215370" cy="4873752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ru-RU" sz="1200" b="1" dirty="0" smtClean="0"/>
              <a:t>Основная цель:</a:t>
            </a:r>
            <a:endParaRPr lang="ru-RU" sz="1200" dirty="0" smtClean="0"/>
          </a:p>
          <a:p>
            <a:pPr algn="just">
              <a:buFont typeface="Wingdings" pitchFamily="2" charset="2"/>
              <a:buChar char="v"/>
            </a:pPr>
            <a:r>
              <a:rPr lang="ru-RU" sz="1200" dirty="0" smtClean="0"/>
              <a:t>формирование интереса к эстетической стороне окружающей действительности; развитие эстетических чувств детей; развитие детского художественного творчества, интереса к самостоятельной творческой деятельности.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b="1" dirty="0" smtClean="0"/>
              <a:t>Задачи художественно-эстетического развития по ФГОС ДО:</a:t>
            </a:r>
            <a:endParaRPr lang="ru-RU" sz="1200" dirty="0" smtClean="0"/>
          </a:p>
          <a:p>
            <a:pPr algn="just">
              <a:buFont typeface="Wingdings" pitchFamily="2" charset="2"/>
              <a:buChar char="v"/>
            </a:pPr>
            <a:r>
              <a:rPr lang="ru-RU" sz="1200" dirty="0" smtClean="0"/>
              <a:t>Развитие предпосылок ценностно-смыслового восприятия и понимания произведений искусства, мира природы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dirty="0" smtClean="0"/>
              <a:t>Становление эстетического отношения к окружающему миру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dirty="0" smtClean="0"/>
              <a:t>Формирование элементарных представлений о видах искусства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dirty="0" smtClean="0"/>
              <a:t>Восприятие музыки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dirty="0" smtClean="0"/>
              <a:t> Восприятие художественной литературы, фольклора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dirty="0" smtClean="0"/>
              <a:t>Стимулирование сопереживания персонажам художественных произведений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dirty="0" smtClean="0"/>
              <a:t>Реализация самостоятельной творческой деятельности (изобразительной, конструктивно-модельной, музыкальной и др.)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b="1" dirty="0" smtClean="0"/>
              <a:t>Основные направления работы по художественно-эстетическому развитию </a:t>
            </a:r>
            <a:endParaRPr lang="ru-RU" sz="1200" dirty="0" smtClean="0"/>
          </a:p>
          <a:p>
            <a:pPr algn="just">
              <a:buFont typeface="Wingdings" pitchFamily="2" charset="2"/>
              <a:buChar char="v"/>
            </a:pPr>
            <a:r>
              <a:rPr lang="ru-RU" sz="1200" b="1" dirty="0" smtClean="0"/>
              <a:t>детей в дошкольном учреждении:</a:t>
            </a:r>
            <a:endParaRPr lang="ru-RU" sz="1200" dirty="0" smtClean="0"/>
          </a:p>
          <a:p>
            <a:pPr algn="just">
              <a:buFont typeface="Wingdings" pitchFamily="2" charset="2"/>
              <a:buChar char="v"/>
            </a:pPr>
            <a:r>
              <a:rPr lang="ru-RU" sz="1200" i="1" dirty="0" smtClean="0"/>
              <a:t>Приобщение к искусству</a:t>
            </a:r>
            <a:endParaRPr lang="ru-RU" sz="1200" dirty="0" smtClean="0"/>
          </a:p>
          <a:p>
            <a:pPr algn="just">
              <a:buFont typeface="Wingdings" pitchFamily="2" charset="2"/>
              <a:buChar char="v"/>
            </a:pPr>
            <a:r>
              <a:rPr lang="ru-RU" sz="1200" i="1" dirty="0" smtClean="0"/>
              <a:t>Изобразительная деятельность</a:t>
            </a:r>
            <a:endParaRPr lang="ru-RU" sz="1200" dirty="0" smtClean="0"/>
          </a:p>
          <a:p>
            <a:pPr algn="just">
              <a:buFont typeface="Wingdings" pitchFamily="2" charset="2"/>
              <a:buChar char="v"/>
            </a:pPr>
            <a:r>
              <a:rPr lang="ru-RU" sz="1200" i="1" dirty="0" smtClean="0"/>
              <a:t>Конструктивно-модельная  деятельность</a:t>
            </a:r>
            <a:endParaRPr lang="ru-RU" sz="1200" dirty="0" smtClean="0"/>
          </a:p>
          <a:p>
            <a:pPr algn="just">
              <a:buFont typeface="Wingdings" pitchFamily="2" charset="2"/>
              <a:buChar char="v"/>
            </a:pPr>
            <a:r>
              <a:rPr lang="ru-RU" sz="1200" i="1" dirty="0" smtClean="0"/>
              <a:t>Музыкальная  деятельность</a:t>
            </a:r>
            <a:endParaRPr lang="ru-RU" sz="1200" dirty="0" smtClean="0"/>
          </a:p>
          <a:p>
            <a:pPr algn="just"/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16</a:t>
            </a:fld>
            <a:endParaRPr lang="ru-RU"/>
          </a:p>
        </p:txBody>
      </p:sp>
      <p:pic>
        <p:nvPicPr>
          <p:cNvPr id="4099" name="Picture 3" descr="C:\Documents and Settings\Администратор\Рабочий стол\материалы из интернета\разное\анимашки\b361b7018a1d01b9f42104e7c99c4a9b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16" y="5214950"/>
            <a:ext cx="1071570" cy="117611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4414" y="428604"/>
            <a:ext cx="7139014" cy="1143008"/>
          </a:xfrm>
        </p:spPr>
        <p:txBody>
          <a:bodyPr>
            <a:normAutofit/>
          </a:bodyPr>
          <a:lstStyle/>
          <a:p>
            <a:pPr algn="ctr"/>
            <a:r>
              <a:rPr lang="ru-RU" altLang="ru-RU" sz="2800" b="1" dirty="0" smtClean="0">
                <a:solidFill>
                  <a:srgbClr val="002060"/>
                </a:solidFill>
              </a:rPr>
              <a:t>Направления взаимодействия с семьями воспитанников:</a:t>
            </a:r>
            <a:endParaRPr lang="en-US" altLang="ru-RU" sz="2800" dirty="0">
              <a:solidFill>
                <a:srgbClr val="002060"/>
              </a:solidFill>
            </a:endParaRPr>
          </a:p>
        </p:txBody>
      </p:sp>
      <p:sp>
        <p:nvSpPr>
          <p:cNvPr id="8208" name="AutoShape 16"/>
          <p:cNvSpPr>
            <a:spLocks noChangeArrowheads="1"/>
          </p:cNvSpPr>
          <p:nvPr/>
        </p:nvSpPr>
        <p:spPr bwMode="blackGray">
          <a:xfrm rot="16200000" flipH="1" flipV="1">
            <a:off x="3700251" y="1507848"/>
            <a:ext cx="657763" cy="755650"/>
          </a:xfrm>
          <a:prstGeom prst="rightArrow">
            <a:avLst>
              <a:gd name="adj1" fmla="val 46509"/>
              <a:gd name="adj2" fmla="val 42052"/>
            </a:avLst>
          </a:prstGeom>
          <a:gradFill rotWithShape="1">
            <a:gsLst>
              <a:gs pos="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251723" y="5745463"/>
            <a:ext cx="168275" cy="168275"/>
            <a:chOff x="2928" y="2208"/>
            <a:chExt cx="262" cy="262"/>
          </a:xfrm>
        </p:grpSpPr>
        <p:sp>
          <p:nvSpPr>
            <p:cNvPr id="8214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5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220" name="AutoShape 28"/>
          <p:cNvSpPr>
            <a:spLocks noChangeArrowheads="1"/>
          </p:cNvSpPr>
          <p:nvPr/>
        </p:nvSpPr>
        <p:spPr bwMode="gray">
          <a:xfrm>
            <a:off x="928662" y="2143116"/>
            <a:ext cx="7929618" cy="1571636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23" name="Rectangle 31"/>
          <p:cNvSpPr>
            <a:spLocks noChangeArrowheads="1"/>
          </p:cNvSpPr>
          <p:nvPr/>
        </p:nvSpPr>
        <p:spPr bwMode="gray">
          <a:xfrm>
            <a:off x="1000100" y="2285992"/>
            <a:ext cx="7572428" cy="13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ВЗАИМОПОЗНАНИЕ И ВЗАИМОИНФОРМИРОВАНИЕ </a:t>
            </a:r>
          </a:p>
          <a:p>
            <a:pPr algn="ctr">
              <a:lnSpc>
                <a:spcPct val="90000"/>
              </a:lnSpc>
            </a:pPr>
            <a:r>
              <a:rPr lang="ru-RU" altLang="ru-RU" sz="1400" b="1" dirty="0" smtClean="0">
                <a:solidFill>
                  <a:srgbClr val="002060"/>
                </a:solidFill>
                <a:cs typeface="Arial" charset="0"/>
              </a:rPr>
              <a:t>(</a:t>
            </a:r>
            <a:r>
              <a:rPr lang="ru-RU" sz="1400" dirty="0" smtClean="0"/>
              <a:t>беседы, консультации, буклеты, памятки, папки-передвижки, анкетирование, посещение семей на дому, сбор сведений о семье, проведение Дней открытых дверей, информирование через сайт ДО)</a:t>
            </a:r>
            <a:endParaRPr lang="en-US" altLang="ru-RU" sz="14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8226" name="AutoShape 34"/>
          <p:cNvSpPr>
            <a:spLocks noChangeArrowheads="1"/>
          </p:cNvSpPr>
          <p:nvPr/>
        </p:nvSpPr>
        <p:spPr bwMode="blackGray">
          <a:xfrm rot="16200000" flipV="1">
            <a:off x="4434747" y="1446850"/>
            <a:ext cx="636883" cy="755650"/>
          </a:xfrm>
          <a:prstGeom prst="rightArrow">
            <a:avLst>
              <a:gd name="adj1" fmla="val 46509"/>
              <a:gd name="adj2" fmla="val 42098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AutoShape 28"/>
          <p:cNvSpPr>
            <a:spLocks noChangeArrowheads="1"/>
          </p:cNvSpPr>
          <p:nvPr/>
        </p:nvSpPr>
        <p:spPr bwMode="gray">
          <a:xfrm>
            <a:off x="1000100" y="3857628"/>
            <a:ext cx="7929618" cy="1357322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" name="AutoShape 28"/>
          <p:cNvSpPr>
            <a:spLocks noChangeArrowheads="1"/>
          </p:cNvSpPr>
          <p:nvPr/>
        </p:nvSpPr>
        <p:spPr bwMode="gray">
          <a:xfrm>
            <a:off x="1000100" y="5357826"/>
            <a:ext cx="7929618" cy="1341932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" name="Rectangle 31"/>
          <p:cNvSpPr>
            <a:spLocks noChangeArrowheads="1"/>
          </p:cNvSpPr>
          <p:nvPr/>
        </p:nvSpPr>
        <p:spPr bwMode="gray">
          <a:xfrm>
            <a:off x="1643042" y="3857628"/>
            <a:ext cx="6634339" cy="1144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НЕПРЕРЫВНОЕ ОБРАЗОВАНИЕ ВОСПИТЫВАЮЩИХ ВЗРОСЛЫХ</a:t>
            </a:r>
          </a:p>
          <a:p>
            <a:pPr algn="ctr">
              <a:lnSpc>
                <a:spcPct val="90000"/>
              </a:lnSpc>
            </a:pPr>
            <a:r>
              <a:rPr lang="ru-RU" sz="1400" dirty="0" smtClean="0"/>
              <a:t>(родительские собрания, семинары-практикумы, тренинги, </a:t>
            </a:r>
          </a:p>
          <a:p>
            <a:pPr algn="ctr">
              <a:lnSpc>
                <a:spcPct val="90000"/>
              </a:lnSpc>
            </a:pPr>
            <a:r>
              <a:rPr lang="ru-RU" sz="1400" dirty="0" smtClean="0"/>
              <a:t>мастер-классы, круглые столы)</a:t>
            </a:r>
            <a:endParaRPr lang="en-US" altLang="ru-RU" sz="14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43" name="Rectangle 31"/>
          <p:cNvSpPr>
            <a:spLocks noChangeArrowheads="1"/>
          </p:cNvSpPr>
          <p:nvPr/>
        </p:nvSpPr>
        <p:spPr bwMode="gray">
          <a:xfrm>
            <a:off x="1357290" y="5500702"/>
            <a:ext cx="7143800" cy="1144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СОВМЕСТНАЯ ДЕЯТЕЛЬНОСТЬ </a:t>
            </a:r>
          </a:p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ПЕДАГОГОВ, РОДИТЕЛЕЙ, ДЕТЕЙ</a:t>
            </a:r>
          </a:p>
          <a:p>
            <a:pPr algn="ctr">
              <a:lnSpc>
                <a:spcPct val="90000"/>
              </a:lnSpc>
            </a:pPr>
            <a:r>
              <a:rPr lang="ru-RU" sz="1400" dirty="0" smtClean="0"/>
              <a:t>(участие в проектной деятельности, праздники, фестивали, совместные походы и экскурсии, выставки, совместное участие в конкурсах)</a:t>
            </a:r>
            <a:endParaRPr lang="en-US" altLang="ru-RU" sz="1400" b="1" dirty="0">
              <a:solidFill>
                <a:srgbClr val="002060"/>
              </a:solidFill>
              <a:cs typeface="Arial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0099"/>
                </a:solidFill>
              </a:rPr>
              <a:t>Направления вариативной части программы:</a:t>
            </a:r>
            <a:endParaRPr lang="ru-RU" sz="3200" b="1" dirty="0">
              <a:solidFill>
                <a:srgbClr val="000099"/>
              </a:solidFill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714348" y="1500174"/>
            <a:ext cx="4000528" cy="1714512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 smtClean="0"/>
              <a:t>1. РЕГИОНАЛЬНЫЙ </a:t>
            </a:r>
          </a:p>
          <a:p>
            <a:pPr algn="ctr"/>
            <a:r>
              <a:rPr lang="ru-RU" sz="2400" b="1" dirty="0" smtClean="0"/>
              <a:t>КОМПОНЕНТ</a:t>
            </a:r>
            <a:endParaRPr lang="ru-RU" sz="2400" b="1" dirty="0"/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4929190" y="2428868"/>
            <a:ext cx="3571900" cy="2071702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 </a:t>
            </a:r>
            <a:r>
              <a:rPr lang="ru-RU" sz="2400" b="1" dirty="0" smtClean="0"/>
              <a:t>2. ОСВОЕНИЕ НОВЫХ </a:t>
            </a:r>
          </a:p>
          <a:p>
            <a:pPr algn="ctr"/>
            <a:r>
              <a:rPr lang="ru-RU" sz="2400" b="1" dirty="0" smtClean="0"/>
              <a:t>ОБРАЗОВАТЕЛЬНЫХ </a:t>
            </a:r>
          </a:p>
          <a:p>
            <a:pPr algn="ctr"/>
            <a:r>
              <a:rPr lang="ru-RU" sz="2400" b="1" dirty="0" smtClean="0"/>
              <a:t>ТЕХНОЛОГИЙ</a:t>
            </a:r>
            <a:endParaRPr lang="ru-RU" sz="2400" b="1" dirty="0"/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285720" y="4000504"/>
            <a:ext cx="4357718" cy="1714512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 smtClean="0"/>
              <a:t>3. ДОПОЛНИТЕЛЬНОЕ </a:t>
            </a:r>
          </a:p>
          <a:p>
            <a:pPr algn="ctr"/>
            <a:r>
              <a:rPr lang="ru-RU" sz="2400" b="1" dirty="0" smtClean="0"/>
              <a:t>ОБРАЗОВАНИЕ В КРУЖКАХ, </a:t>
            </a:r>
          </a:p>
          <a:p>
            <a:pPr algn="ctr"/>
            <a:r>
              <a:rPr lang="ru-RU" sz="2400" b="1" dirty="0" smtClean="0"/>
              <a:t>СЕКЦИЯХ </a:t>
            </a:r>
            <a:endParaRPr lang="ru-RU" sz="2400" b="1" dirty="0"/>
          </a:p>
        </p:txBody>
      </p:sp>
      <p:pic>
        <p:nvPicPr>
          <p:cNvPr id="27" name="Picture 2" descr="H:\Дет.сад\Картинки, рисунки\Дети и взрослые\дети рисую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4857760"/>
            <a:ext cx="2000264" cy="150019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 smtClean="0"/>
              <a:t>Содержание </a:t>
            </a:r>
            <a:br>
              <a:rPr lang="ru-RU" sz="3200" b="1" dirty="0" smtClean="0"/>
            </a:br>
            <a:r>
              <a:rPr lang="ru-RU" sz="3200" b="1" dirty="0" smtClean="0"/>
              <a:t>организационного раздела: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600200"/>
            <a:ext cx="7858180" cy="4873752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b="1" dirty="0" smtClean="0"/>
              <a:t>     Организационный </a:t>
            </a:r>
            <a:r>
              <a:rPr lang="ru-RU" b="1" dirty="0" smtClean="0"/>
              <a:t>раздел включает в себя:</a:t>
            </a:r>
          </a:p>
          <a:p>
            <a:pPr algn="just">
              <a:buFont typeface="Wingdings" pitchFamily="2" charset="2"/>
              <a:buChar char="v"/>
            </a:pPr>
            <a:r>
              <a:rPr lang="ru-RU" dirty="0" smtClean="0"/>
              <a:t>материально-техническое обеспечение;</a:t>
            </a:r>
          </a:p>
          <a:p>
            <a:pPr algn="just">
              <a:buFont typeface="Wingdings" pitchFamily="2" charset="2"/>
              <a:buChar char="v"/>
            </a:pPr>
            <a:r>
              <a:rPr lang="ru-RU" dirty="0" smtClean="0"/>
              <a:t>обеспеченность методическими материалами и средствами обучения и воспитания;</a:t>
            </a:r>
          </a:p>
          <a:p>
            <a:pPr algn="just">
              <a:buFont typeface="Wingdings" pitchFamily="2" charset="2"/>
              <a:buChar char="v"/>
            </a:pPr>
            <a:r>
              <a:rPr lang="ru-RU" dirty="0" smtClean="0"/>
              <a:t>организация режима пребывания детей в ДО;</a:t>
            </a:r>
          </a:p>
          <a:p>
            <a:pPr algn="just">
              <a:buFont typeface="Wingdings" pitchFamily="2" charset="2"/>
              <a:buChar char="v"/>
            </a:pPr>
            <a:r>
              <a:rPr lang="ru-RU" dirty="0" smtClean="0"/>
              <a:t>особенности традиционных событий, праздников, мероприятий;</a:t>
            </a:r>
          </a:p>
          <a:p>
            <a:pPr algn="just">
              <a:buFont typeface="Wingdings" pitchFamily="2" charset="2"/>
              <a:buChar char="v"/>
            </a:pPr>
            <a:r>
              <a:rPr lang="ru-RU" dirty="0" smtClean="0"/>
              <a:t>учебный план и комплексно-тематическое планирование образовательной деятельности;</a:t>
            </a:r>
          </a:p>
          <a:p>
            <a:pPr algn="just">
              <a:buFont typeface="Wingdings" pitchFamily="2" charset="2"/>
              <a:buChar char="v"/>
            </a:pPr>
            <a:r>
              <a:rPr lang="ru-RU" dirty="0" smtClean="0"/>
              <a:t>особенности организации развивающей предметно-пространственной среды.</a:t>
            </a:r>
          </a:p>
          <a:p>
            <a:pPr>
              <a:buFontTx/>
              <a:buChar char="-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42910" y="1447800"/>
            <a:ext cx="8290778" cy="4800600"/>
          </a:xfrm>
        </p:spPr>
        <p:txBody>
          <a:bodyPr>
            <a:normAutofit fontScale="40000" lnSpcReduction="20000"/>
          </a:bodyPr>
          <a:lstStyle/>
          <a:p>
            <a:pPr marL="342900" lvl="0" indent="-342900" algn="just">
              <a:spcAft>
                <a:spcPts val="0"/>
              </a:spcAft>
              <a:buFont typeface="Wingdings" pitchFamily="2" charset="2"/>
              <a:buChar char="v"/>
            </a:pPr>
            <a:r>
              <a:rPr lang="ru-RU" sz="3500" dirty="0" smtClean="0">
                <a:latin typeface="Times New Roman"/>
                <a:ea typeface="Times New Roman"/>
              </a:rPr>
              <a:t>Федеральный Закон от 28.06.2014 № 172-ФЗ «О стратегическом            планировании в Российской Федерации» (с изменениями и дополнениями на 31.07.2020).</a:t>
            </a:r>
            <a:endParaRPr lang="ru-RU" sz="3500" dirty="0" smtClean="0"/>
          </a:p>
          <a:p>
            <a:pPr marL="342900" lvl="0" indent="-342900" algn="just">
              <a:spcAft>
                <a:spcPts val="0"/>
              </a:spcAft>
              <a:buFont typeface="Wingdings" pitchFamily="2" charset="2"/>
              <a:buChar char="v"/>
            </a:pPr>
            <a:r>
              <a:rPr lang="ru-RU" sz="3500" dirty="0" smtClean="0">
                <a:latin typeface="Times New Roman"/>
                <a:ea typeface="Times New Roman"/>
              </a:rPr>
              <a:t>Федеральный Закон от 29.12.2012 № 273-ФЗ «Об образовании в            Российской Федерации» (с изменениями и дополнениями на 30.04.2021).</a:t>
            </a:r>
            <a:endParaRPr lang="ru-RU" sz="3500" dirty="0" smtClean="0"/>
          </a:p>
          <a:p>
            <a:pPr marL="342900" lvl="0" indent="-342900" algn="just">
              <a:spcAft>
                <a:spcPts val="0"/>
              </a:spcAft>
              <a:buFont typeface="Wingdings" pitchFamily="2" charset="2"/>
              <a:buChar char="v"/>
            </a:pPr>
            <a:r>
              <a:rPr lang="ru-RU" sz="3500" dirty="0" smtClean="0">
                <a:latin typeface="Times New Roman"/>
                <a:ea typeface="Times New Roman"/>
              </a:rPr>
              <a:t>Федеральный закон от 31.07.2020 № 304-ФЗ «О внесении изменений в федеральный закон «Об образовании в Российской Федерации» по         вопросам воспитания обучающихся».</a:t>
            </a:r>
            <a:endParaRPr lang="ru-RU" sz="3500" dirty="0" smtClean="0"/>
          </a:p>
          <a:p>
            <a:pPr marL="342900" lvl="0" indent="-342900" algn="just">
              <a:spcAft>
                <a:spcPts val="0"/>
              </a:spcAft>
              <a:buFont typeface="Wingdings" pitchFamily="2" charset="2"/>
              <a:buChar char="v"/>
            </a:pPr>
            <a:r>
              <a:rPr lang="ru-RU" sz="3500" dirty="0" smtClean="0">
                <a:latin typeface="Times New Roman"/>
                <a:ea typeface="Times New Roman"/>
              </a:rPr>
              <a:t>Распоряжение Правительства Российской Федерации от 29.05.2015 № 996-р об утверждении Стратегия развития воспитания в Российской    Федерации на период до 2025 года.</a:t>
            </a:r>
            <a:endParaRPr lang="ru-RU" sz="3500" dirty="0" smtClean="0"/>
          </a:p>
          <a:p>
            <a:pPr marL="342900" lvl="0" indent="-342900" algn="just">
              <a:spcAft>
                <a:spcPts val="0"/>
              </a:spcAft>
              <a:buFont typeface="Wingdings" pitchFamily="2" charset="2"/>
              <a:buChar char="v"/>
            </a:pPr>
            <a:r>
              <a:rPr lang="ru-RU" sz="3500" dirty="0" smtClean="0">
                <a:latin typeface="Times New Roman"/>
                <a:ea typeface="Times New Roman"/>
              </a:rPr>
              <a:t>Распоряжение Правительства Российской Федерации от 12.11.2020 № 2945-роб утверждении Плана мероприятий по реализации в 2021 - 2025 годах Стратегии развития воспитания в Российской Федерации на период до 2025    года.</a:t>
            </a:r>
            <a:endParaRPr lang="ru-RU" sz="3500" dirty="0" smtClean="0"/>
          </a:p>
          <a:p>
            <a:pPr marL="342900" lvl="0" indent="-342900" algn="just">
              <a:spcAft>
                <a:spcPts val="0"/>
              </a:spcAft>
              <a:buFont typeface="Wingdings" pitchFamily="2" charset="2"/>
              <a:buChar char="v"/>
            </a:pPr>
            <a:r>
              <a:rPr lang="ru-RU" sz="3500" dirty="0" smtClean="0">
                <a:latin typeface="Times New Roman"/>
                <a:ea typeface="Times New Roman"/>
              </a:rPr>
              <a:t>Приказ Министерства образования и науки Российской Федерации от 17.10.2013 № 1155 «Об утверждении федерального государственного              образовательного стандарта дошкольного образования».</a:t>
            </a:r>
            <a:endParaRPr lang="ru-RU" sz="3500" dirty="0" smtClean="0"/>
          </a:p>
          <a:p>
            <a:pPr marL="342900" lvl="0" indent="-342900" algn="just">
              <a:spcAft>
                <a:spcPts val="0"/>
              </a:spcAft>
              <a:buFont typeface="Wingdings" pitchFamily="2" charset="2"/>
              <a:buChar char="v"/>
            </a:pPr>
            <a:r>
              <a:rPr lang="ru-RU" sz="3500" dirty="0" smtClean="0">
                <a:latin typeface="Times New Roman"/>
                <a:ea typeface="Times New Roman"/>
              </a:rPr>
              <a:t>Приказ Министерства образования и науки Российской Федерации от 28.05.2014 № 594 «Об утверждении Порядка разработки примерных     основных образовательных программ, проведения их экспертизы и        ведения реестра     примерных основных образовательных программ (с изменениями на 09.04.2015).</a:t>
            </a:r>
            <a:endParaRPr lang="ru-RU" sz="3500" dirty="0" smtClean="0"/>
          </a:p>
          <a:p>
            <a:pPr marL="342900" lvl="0" indent="-342900" algn="just">
              <a:spcAft>
                <a:spcPts val="0"/>
              </a:spcAft>
              <a:buFont typeface="Wingdings" pitchFamily="2" charset="2"/>
              <a:buChar char="v"/>
            </a:pPr>
            <a:r>
              <a:rPr lang="ru-RU" sz="3500" dirty="0" smtClean="0">
                <a:latin typeface="Times New Roman"/>
                <a:ea typeface="Times New Roman"/>
              </a:rPr>
              <a:t>Постановление Главного  государственного санитарного врача             Российской Федерации от 28.09.2020 г. N 28  «Об утверждении              санитарных правил СП 2.4.3648-20   «Санитарно-эпидемиологические требования к                   организациям воспитания и обучения, отдыха и   оздоровления детей и молодежи».</a:t>
            </a:r>
            <a:endParaRPr lang="ru-RU" sz="3500" dirty="0" smtClean="0"/>
          </a:p>
          <a:p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357290" y="214290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Основой разработки Программы являются положения следующих документов</a:t>
            </a:r>
            <a:endParaRPr lang="ru-RU" sz="2800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86700" cy="11430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Контактная информация: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600200"/>
            <a:ext cx="7715304" cy="4873752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 smtClean="0"/>
              <a:t>Юридический и почтовый адрес основного здания: </a:t>
            </a:r>
            <a:r>
              <a:rPr lang="ru-RU" sz="2400" dirty="0" smtClean="0"/>
              <a:t>625516, Россия, Тюменская область, Тюменский район, поселок Андреевский, переулок Лесной, 13. </a:t>
            </a:r>
          </a:p>
          <a:p>
            <a:r>
              <a:rPr lang="ru-RU" sz="2400" dirty="0" smtClean="0"/>
              <a:t>Телефон/ факс: 8(3452) 766-604</a:t>
            </a:r>
          </a:p>
          <a:p>
            <a:r>
              <a:rPr lang="ru-RU" sz="2400" dirty="0" smtClean="0"/>
              <a:t>Е - </a:t>
            </a:r>
            <a:r>
              <a:rPr lang="en-US" sz="2400" dirty="0" smtClean="0"/>
              <a:t>mail</a:t>
            </a:r>
            <a:r>
              <a:rPr lang="ru-RU" sz="2400" dirty="0" smtClean="0"/>
              <a:t>: </a:t>
            </a:r>
            <a:r>
              <a:rPr lang="en-US" sz="2400" dirty="0" err="1" smtClean="0"/>
              <a:t>andodo</a:t>
            </a:r>
            <a:r>
              <a:rPr lang="ru-RU" sz="2400" dirty="0" smtClean="0"/>
              <a:t>@</a:t>
            </a:r>
            <a:r>
              <a:rPr lang="en-US" sz="2400" dirty="0" err="1" smtClean="0"/>
              <a:t>obraz</a:t>
            </a:r>
            <a:r>
              <a:rPr lang="ru-RU" sz="2400" dirty="0" smtClean="0"/>
              <a:t>-</a:t>
            </a:r>
            <a:r>
              <a:rPr lang="en-US" sz="2400" dirty="0" err="1" smtClean="0"/>
              <a:t>tmr</a:t>
            </a:r>
            <a:r>
              <a:rPr lang="ru-RU" sz="2400" dirty="0" smtClean="0"/>
              <a:t>.</a:t>
            </a:r>
            <a:r>
              <a:rPr lang="en-US" sz="2400" dirty="0" err="1" smtClean="0"/>
              <a:t>ru</a:t>
            </a:r>
            <a:endParaRPr lang="ru-RU" sz="2400" dirty="0" smtClean="0"/>
          </a:p>
          <a:p>
            <a:pPr algn="just">
              <a:buNone/>
            </a:pPr>
            <a:endParaRPr lang="en-US" sz="2400" dirty="0" smtClean="0"/>
          </a:p>
          <a:p>
            <a:pPr algn="just">
              <a:buNone/>
            </a:pPr>
            <a:r>
              <a:rPr lang="en-US" sz="2400" b="1" dirty="0" smtClean="0"/>
              <a:t>   </a:t>
            </a:r>
            <a:r>
              <a:rPr lang="ru-RU" sz="2400" b="1" dirty="0" smtClean="0"/>
              <a:t>Информационный сайт ДОУ: </a:t>
            </a:r>
            <a:r>
              <a:rPr lang="en-US" sz="2400" u="sng" dirty="0" smtClean="0">
                <a:hlinkClick r:id="rId2"/>
              </a:rPr>
              <a:t>http</a:t>
            </a:r>
            <a:r>
              <a:rPr lang="ru-RU" sz="2400" u="sng" dirty="0" smtClean="0">
                <a:hlinkClick r:id="rId2"/>
              </a:rPr>
              <a:t>://</a:t>
            </a:r>
            <a:r>
              <a:rPr lang="en-US" sz="2400" u="sng" dirty="0" err="1" smtClean="0">
                <a:hlinkClick r:id="rId2"/>
              </a:rPr>
              <a:t>and@obraz-tmr</a:t>
            </a:r>
            <a:r>
              <a:rPr lang="ru-RU" sz="2400" u="sng" dirty="0" smtClean="0">
                <a:hlinkClick r:id="rId2"/>
              </a:rPr>
              <a:t>.</a:t>
            </a:r>
            <a:r>
              <a:rPr lang="en-US" sz="2400" u="sng" dirty="0" err="1" smtClean="0">
                <a:hlinkClick r:id="rId2"/>
              </a:rPr>
              <a:t>ru</a:t>
            </a:r>
            <a:r>
              <a:rPr lang="ru-RU" sz="2400" u="sng" dirty="0" smtClean="0">
                <a:hlinkClick r:id="rId2"/>
              </a:rPr>
              <a:t>/</a:t>
            </a:r>
            <a:r>
              <a:rPr lang="en-US" sz="2400" u="sng" dirty="0" smtClean="0"/>
              <a:t> </a:t>
            </a:r>
            <a:endParaRPr lang="ru-RU" sz="2400" dirty="0" smtClean="0"/>
          </a:p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5500726" cy="6715148"/>
          </a:xfrm>
        </p:spPr>
        <p:txBody>
          <a:bodyPr>
            <a:noAutofit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b="1" dirty="0">
              <a:solidFill>
                <a:schemeClr val="tx2"/>
              </a:solidFill>
              <a:latin typeface="Georgia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928662" y="500042"/>
            <a:ext cx="4643470" cy="6072206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b="1" dirty="0" smtClean="0"/>
              <a:t>   </a:t>
            </a:r>
            <a:r>
              <a:rPr lang="ru-RU" sz="2400" b="1" dirty="0" smtClean="0"/>
              <a:t>Образовательная программа разработана на основе </a:t>
            </a:r>
          </a:p>
          <a:p>
            <a:pPr algn="ctr">
              <a:buNone/>
            </a:pPr>
            <a:r>
              <a:rPr lang="ru-RU" sz="2400" dirty="0" smtClean="0"/>
              <a:t>Федерального государственного образовательного стандарта дошкольного образования (ФГОС ДО) (Приказ </a:t>
            </a:r>
            <a:r>
              <a:rPr lang="ru-RU" sz="2400" dirty="0" err="1" smtClean="0"/>
              <a:t>МОиН</a:t>
            </a:r>
            <a:r>
              <a:rPr lang="ru-RU" sz="2400" dirty="0" smtClean="0"/>
              <a:t> РФ № 1155 от </a:t>
            </a:r>
          </a:p>
          <a:p>
            <a:pPr marL="12700" marR="5080" indent="462915" algn="ctr">
              <a:spcBef>
                <a:spcPts val="100"/>
              </a:spcBef>
              <a:buNone/>
            </a:pPr>
            <a:r>
              <a:rPr lang="ru-RU" sz="2400" dirty="0" smtClean="0"/>
              <a:t>   17 октября 2013г) и с учётом примерной общеобразовательной программы дошкольного образования «От рождения до школы» под редакцией </a:t>
            </a:r>
            <a:r>
              <a:rPr lang="ru-RU" sz="2400" dirty="0" err="1" smtClean="0"/>
              <a:t>Н.Е.Вераксы</a:t>
            </a:r>
            <a:r>
              <a:rPr lang="ru-RU" sz="2400" dirty="0" smtClean="0"/>
              <a:t>, Т.С.Комаровой, М.А.Васильевой.</a:t>
            </a:r>
            <a:r>
              <a:rPr lang="ru-RU" sz="2400" b="1" spc="-15" dirty="0" smtClean="0">
                <a:latin typeface="Times New Roman"/>
                <a:cs typeface="Times New Roman"/>
              </a:rPr>
              <a:t> </a:t>
            </a:r>
          </a:p>
          <a:p>
            <a:pPr marL="12700" marR="5080" indent="462915" algn="ctr">
              <a:spcBef>
                <a:spcPts val="100"/>
              </a:spcBef>
              <a:buNone/>
            </a:pPr>
            <a:endParaRPr lang="ru-RU" sz="2400" b="1" spc="-15" dirty="0" smtClean="0">
              <a:latin typeface="Times New Roman"/>
              <a:cs typeface="Times New Roman"/>
            </a:endParaRPr>
          </a:p>
          <a:p>
            <a:pPr marL="12700" marR="5080" indent="462915" algn="ctr">
              <a:spcBef>
                <a:spcPts val="100"/>
              </a:spcBef>
              <a:buNone/>
            </a:pPr>
            <a:r>
              <a:rPr lang="ru-RU" sz="2400" spc="-15" dirty="0" smtClean="0">
                <a:latin typeface="Times New Roman"/>
                <a:cs typeface="Times New Roman"/>
              </a:rPr>
              <a:t>Содержание</a:t>
            </a:r>
            <a:r>
              <a:rPr lang="ru-RU" sz="2400" spc="25" dirty="0" smtClean="0">
                <a:latin typeface="Times New Roman"/>
                <a:cs typeface="Times New Roman"/>
              </a:rPr>
              <a:t> </a:t>
            </a:r>
            <a:r>
              <a:rPr lang="ru-RU" sz="2400" spc="-5" dirty="0" smtClean="0">
                <a:latin typeface="Times New Roman"/>
                <a:cs typeface="Times New Roman"/>
              </a:rPr>
              <a:t>программы</a:t>
            </a:r>
            <a:r>
              <a:rPr lang="ru-RU" sz="2400" spc="15" dirty="0" smtClean="0">
                <a:latin typeface="Times New Roman"/>
                <a:cs typeface="Times New Roman"/>
              </a:rPr>
              <a:t> </a:t>
            </a:r>
            <a:r>
              <a:rPr lang="ru-RU" sz="2400" spc="-5" dirty="0" smtClean="0">
                <a:latin typeface="Times New Roman"/>
                <a:cs typeface="Times New Roman"/>
              </a:rPr>
              <a:t>рассчитано</a:t>
            </a:r>
            <a:r>
              <a:rPr lang="ru-RU" sz="2400" spc="5" dirty="0" smtClean="0">
                <a:latin typeface="Times New Roman"/>
                <a:cs typeface="Times New Roman"/>
              </a:rPr>
              <a:t> </a:t>
            </a:r>
            <a:r>
              <a:rPr lang="ru-RU" sz="2400" spc="-5" dirty="0" smtClean="0">
                <a:latin typeface="Times New Roman"/>
                <a:cs typeface="Times New Roman"/>
              </a:rPr>
              <a:t>на</a:t>
            </a:r>
            <a:r>
              <a:rPr lang="ru-RU" sz="2400" dirty="0" smtClean="0">
                <a:latin typeface="Times New Roman"/>
                <a:cs typeface="Times New Roman"/>
              </a:rPr>
              <a:t> </a:t>
            </a:r>
            <a:r>
              <a:rPr lang="ru-RU" sz="2400" spc="-5" dirty="0" smtClean="0">
                <a:latin typeface="Times New Roman"/>
                <a:cs typeface="Times New Roman"/>
              </a:rPr>
              <a:t>детей</a:t>
            </a:r>
            <a:r>
              <a:rPr lang="ru-RU" sz="2400" spc="5" dirty="0" smtClean="0">
                <a:latin typeface="Times New Roman"/>
                <a:cs typeface="Times New Roman"/>
              </a:rPr>
              <a:t> </a:t>
            </a:r>
            <a:r>
              <a:rPr lang="ru-RU" sz="2400" spc="-15" dirty="0" smtClean="0">
                <a:latin typeface="Times New Roman"/>
                <a:cs typeface="Times New Roman"/>
              </a:rPr>
              <a:t>раннего</a:t>
            </a:r>
            <a:r>
              <a:rPr lang="ru-RU" sz="2400" spc="25" dirty="0" smtClean="0">
                <a:latin typeface="Times New Roman"/>
                <a:cs typeface="Times New Roman"/>
              </a:rPr>
              <a:t> </a:t>
            </a:r>
            <a:r>
              <a:rPr lang="ru-RU" sz="2400" dirty="0" smtClean="0">
                <a:latin typeface="Times New Roman"/>
                <a:cs typeface="Times New Roman"/>
              </a:rPr>
              <a:t>и</a:t>
            </a:r>
            <a:r>
              <a:rPr lang="ru-RU" sz="2400" spc="-10" dirty="0" smtClean="0">
                <a:latin typeface="Times New Roman"/>
                <a:cs typeface="Times New Roman"/>
              </a:rPr>
              <a:t> </a:t>
            </a:r>
            <a:r>
              <a:rPr lang="ru-RU" sz="2400" spc="-15" dirty="0" smtClean="0">
                <a:latin typeface="Times New Roman"/>
                <a:cs typeface="Times New Roman"/>
              </a:rPr>
              <a:t>дошкольного </a:t>
            </a:r>
            <a:r>
              <a:rPr lang="ru-RU" sz="2400" spc="-434" dirty="0" smtClean="0">
                <a:latin typeface="Times New Roman"/>
                <a:cs typeface="Times New Roman"/>
              </a:rPr>
              <a:t> </a:t>
            </a:r>
            <a:r>
              <a:rPr lang="ru-RU" sz="2400" spc="-5" dirty="0" smtClean="0">
                <a:latin typeface="Times New Roman"/>
                <a:cs typeface="Times New Roman"/>
              </a:rPr>
              <a:t>возраста</a:t>
            </a:r>
            <a:r>
              <a:rPr lang="ru-RU" sz="2400" spc="15" dirty="0" smtClean="0">
                <a:latin typeface="Times New Roman"/>
                <a:cs typeface="Times New Roman"/>
              </a:rPr>
              <a:t> </a:t>
            </a:r>
            <a:r>
              <a:rPr lang="ru-RU" sz="2400" spc="-5" dirty="0" smtClean="0">
                <a:latin typeface="Times New Roman"/>
                <a:cs typeface="Times New Roman"/>
              </a:rPr>
              <a:t>(дети</a:t>
            </a:r>
            <a:r>
              <a:rPr lang="ru-RU" sz="2400" spc="10" dirty="0" smtClean="0">
                <a:latin typeface="Times New Roman"/>
                <a:cs typeface="Times New Roman"/>
              </a:rPr>
              <a:t> </a:t>
            </a:r>
            <a:r>
              <a:rPr lang="ru-RU" sz="2400" spc="-15" dirty="0" smtClean="0">
                <a:latin typeface="Times New Roman"/>
                <a:cs typeface="Times New Roman"/>
              </a:rPr>
              <a:t>от</a:t>
            </a:r>
            <a:r>
              <a:rPr lang="ru-RU" sz="2400" dirty="0" smtClean="0">
                <a:latin typeface="Times New Roman"/>
                <a:cs typeface="Times New Roman"/>
              </a:rPr>
              <a:t> </a:t>
            </a:r>
            <a:r>
              <a:rPr lang="ru-RU" sz="2400" spc="-15" dirty="0" smtClean="0">
                <a:latin typeface="Times New Roman"/>
                <a:cs typeface="Times New Roman"/>
              </a:rPr>
              <a:t>трех</a:t>
            </a:r>
            <a:r>
              <a:rPr lang="ru-RU" sz="2400" spc="-10" dirty="0" smtClean="0">
                <a:latin typeface="Times New Roman"/>
                <a:cs typeface="Times New Roman"/>
              </a:rPr>
              <a:t> </a:t>
            </a:r>
            <a:r>
              <a:rPr lang="ru-RU" sz="2400" spc="-5" dirty="0" smtClean="0">
                <a:latin typeface="Times New Roman"/>
                <a:cs typeface="Times New Roman"/>
              </a:rPr>
              <a:t>лет</a:t>
            </a:r>
            <a:r>
              <a:rPr lang="ru-RU" sz="2400" dirty="0" smtClean="0">
                <a:latin typeface="Times New Roman"/>
                <a:cs typeface="Times New Roman"/>
              </a:rPr>
              <a:t> до</a:t>
            </a:r>
            <a:r>
              <a:rPr lang="ru-RU" sz="2400" spc="5" dirty="0" smtClean="0">
                <a:latin typeface="Times New Roman"/>
                <a:cs typeface="Times New Roman"/>
              </a:rPr>
              <a:t> </a:t>
            </a:r>
            <a:r>
              <a:rPr lang="ru-RU" sz="2400" spc="-5" dirty="0" smtClean="0">
                <a:latin typeface="Times New Roman"/>
                <a:cs typeface="Times New Roman"/>
              </a:rPr>
              <a:t>прекращения</a:t>
            </a:r>
            <a:r>
              <a:rPr lang="ru-RU" sz="2400" spc="35" dirty="0" smtClean="0">
                <a:latin typeface="Times New Roman"/>
                <a:cs typeface="Times New Roman"/>
              </a:rPr>
              <a:t> </a:t>
            </a:r>
            <a:r>
              <a:rPr lang="ru-RU" sz="2400" spc="-10" dirty="0" smtClean="0">
                <a:latin typeface="Times New Roman"/>
                <a:cs typeface="Times New Roman"/>
              </a:rPr>
              <a:t>образовательных</a:t>
            </a:r>
            <a:r>
              <a:rPr lang="ru-RU" sz="2400" spc="25" dirty="0" smtClean="0">
                <a:latin typeface="Times New Roman"/>
                <a:cs typeface="Times New Roman"/>
              </a:rPr>
              <a:t> </a:t>
            </a:r>
            <a:r>
              <a:rPr lang="ru-RU" sz="2400" spc="-10" dirty="0" smtClean="0">
                <a:latin typeface="Times New Roman"/>
                <a:cs typeface="Times New Roman"/>
              </a:rPr>
              <a:t>отношений), </a:t>
            </a:r>
            <a:r>
              <a:rPr lang="ru-RU" sz="2400" dirty="0" smtClean="0">
                <a:latin typeface="Times New Roman"/>
                <a:cs typeface="Times New Roman"/>
              </a:rPr>
              <a:t>учитывается</a:t>
            </a:r>
            <a:r>
              <a:rPr lang="ru-RU" sz="2400" spc="10" dirty="0" smtClean="0">
                <a:latin typeface="Times New Roman"/>
                <a:cs typeface="Times New Roman"/>
              </a:rPr>
              <a:t> </a:t>
            </a:r>
            <a:r>
              <a:rPr lang="ru-RU" sz="2400" spc="-15" dirty="0" smtClean="0">
                <a:latin typeface="Times New Roman"/>
                <a:cs typeface="Times New Roman"/>
              </a:rPr>
              <a:t>возможность</a:t>
            </a:r>
            <a:r>
              <a:rPr lang="ru-RU" sz="2400" spc="40" dirty="0" smtClean="0">
                <a:latin typeface="Times New Roman"/>
                <a:cs typeface="Times New Roman"/>
              </a:rPr>
              <a:t> </a:t>
            </a:r>
            <a:r>
              <a:rPr lang="ru-RU" sz="2400" spc="-5" dirty="0" smtClean="0">
                <a:latin typeface="Times New Roman"/>
                <a:cs typeface="Times New Roman"/>
              </a:rPr>
              <a:t>освоения  </a:t>
            </a:r>
            <a:r>
              <a:rPr lang="ru-RU" sz="2400" spc="10" dirty="0" smtClean="0">
                <a:latin typeface="Times New Roman"/>
                <a:cs typeface="Times New Roman"/>
              </a:rPr>
              <a:t> </a:t>
            </a:r>
            <a:r>
              <a:rPr lang="ru-RU" sz="2400" spc="-15" dirty="0" smtClean="0">
                <a:latin typeface="Times New Roman"/>
                <a:cs typeface="Times New Roman"/>
              </a:rPr>
              <a:t>ребенком  </a:t>
            </a:r>
            <a:r>
              <a:rPr lang="ru-RU" sz="2400" spc="-5" dirty="0" smtClean="0">
                <a:latin typeface="Times New Roman"/>
                <a:cs typeface="Times New Roman"/>
              </a:rPr>
              <a:t>программы</a:t>
            </a:r>
            <a:r>
              <a:rPr lang="ru-RU" sz="2400" spc="-20" dirty="0" smtClean="0">
                <a:latin typeface="Times New Roman"/>
                <a:cs typeface="Times New Roman"/>
              </a:rPr>
              <a:t> </a:t>
            </a:r>
            <a:r>
              <a:rPr lang="ru-RU" sz="2400" spc="-5" dirty="0" smtClean="0">
                <a:latin typeface="Times New Roman"/>
                <a:cs typeface="Times New Roman"/>
              </a:rPr>
              <a:t>на</a:t>
            </a:r>
            <a:r>
              <a:rPr lang="ru-RU" sz="2400" spc="-30" dirty="0" smtClean="0">
                <a:latin typeface="Times New Roman"/>
                <a:cs typeface="Times New Roman"/>
              </a:rPr>
              <a:t> </a:t>
            </a:r>
            <a:r>
              <a:rPr lang="ru-RU" sz="2400" spc="-5" dirty="0" smtClean="0">
                <a:latin typeface="Times New Roman"/>
                <a:cs typeface="Times New Roman"/>
              </a:rPr>
              <a:t>разных этапах</a:t>
            </a:r>
            <a:r>
              <a:rPr lang="ru-RU" sz="2400" spc="-30" dirty="0" smtClean="0">
                <a:latin typeface="Times New Roman"/>
                <a:cs typeface="Times New Roman"/>
              </a:rPr>
              <a:t> </a:t>
            </a:r>
            <a:r>
              <a:rPr lang="ru-RU" sz="2400" dirty="0" smtClean="0">
                <a:latin typeface="Times New Roman"/>
                <a:cs typeface="Times New Roman"/>
              </a:rPr>
              <a:t>ее</a:t>
            </a:r>
            <a:r>
              <a:rPr lang="ru-RU" sz="2400" spc="-25" dirty="0" smtClean="0">
                <a:latin typeface="Times New Roman"/>
                <a:cs typeface="Times New Roman"/>
              </a:rPr>
              <a:t> </a:t>
            </a:r>
            <a:r>
              <a:rPr lang="ru-RU" sz="2400" spc="-5" dirty="0" smtClean="0">
                <a:latin typeface="Times New Roman"/>
                <a:cs typeface="Times New Roman"/>
              </a:rPr>
              <a:t>реализации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3</a:t>
            </a:fld>
            <a:endParaRPr lang="ru-RU"/>
          </a:p>
        </p:txBody>
      </p:sp>
      <p:pic>
        <p:nvPicPr>
          <p:cNvPr id="1026" name="Picture 2" descr="C:\Documents and Settings\Администратор\Рабочий стол\IMG_84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928670"/>
            <a:ext cx="3143272" cy="4644603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57166"/>
            <a:ext cx="8229600" cy="85010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образовательной</a:t>
            </a:r>
            <a:r>
              <a:rPr lang="ru-RU" sz="3200" b="1" dirty="0" smtClean="0">
                <a:solidFill>
                  <a:schemeClr val="tx2"/>
                </a:solidFill>
                <a:latin typeface="Georgia" pitchFamily="18" charset="0"/>
                <a:ea typeface="Bodoni MT"/>
              </a:rPr>
              <a:t> программы:</a:t>
            </a:r>
            <a:endParaRPr lang="ru-RU" sz="3200" b="1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214414" y="1785926"/>
            <a:ext cx="7286676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just" fontAlgn="base">
              <a:spcBef>
                <a:spcPct val="0"/>
              </a:spcBef>
              <a:spcAft>
                <a:spcPct val="0"/>
              </a:spcAft>
              <a:tabLst>
                <a:tab pos="527050" algn="l"/>
                <a:tab pos="809625" algn="l"/>
              </a:tabLst>
            </a:pPr>
            <a:r>
              <a:rPr lang="ru-RU" sz="2000" dirty="0" smtClean="0"/>
              <a:t>Создание благоприятных условий для полноценного проживания ребенком дошкольного детства, формирование основ базовой культуры личности, всестороннее развитие психических и физических качеств в соответствии с возрастными и индивидуальными особенностями, подготовка к жизни в современном обществе, к обучению в школе, обеспечение безопасности жизнедеятельности дошкольника, коррекция речевого развития ребенка.</a:t>
            </a:r>
          </a:p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7050" algn="l"/>
                <a:tab pos="809625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/>
          <a:lstStyle/>
          <a:p>
            <a:pPr algn="ctr"/>
            <a:r>
              <a:rPr lang="ru-RU" b="1" dirty="0" smtClean="0"/>
              <a:t>Задачи программы: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214422"/>
            <a:ext cx="8286808" cy="5373818"/>
          </a:xfrm>
        </p:spPr>
        <p:txBody>
          <a:bodyPr>
            <a:normAutofit fontScale="40000" lnSpcReduction="20000"/>
          </a:bodyPr>
          <a:lstStyle/>
          <a:p>
            <a:pPr lvl="0">
              <a:buFont typeface="Wingdings" pitchFamily="2" charset="2"/>
              <a:buChar char="v"/>
            </a:pPr>
            <a:r>
              <a:rPr lang="ru-RU" sz="3500" dirty="0" smtClean="0"/>
              <a:t>охрана и укрепление физического и психического здоровья детей, в том числе их эмоционального благополучия;</a:t>
            </a:r>
          </a:p>
          <a:p>
            <a:pPr lvl="0">
              <a:buFont typeface="Wingdings" pitchFamily="2" charset="2"/>
              <a:buChar char="v"/>
            </a:pPr>
            <a:r>
              <a:rPr lang="ru-RU" sz="3500" dirty="0" smtClean="0"/>
              <a:t>обеспечение равных возможностей для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</a:p>
          <a:p>
            <a:pPr lvl="0">
              <a:buFont typeface="Wingdings" pitchFamily="2" charset="2"/>
              <a:buChar char="v"/>
            </a:pPr>
            <a:r>
              <a:rPr lang="ru-RU" sz="3500" dirty="0" smtClean="0"/>
              <a:t>обеспечение преемственности целей, задач и содержания образования, реализуемых в рамках образовательных программ различных уровней (далее – преемственность основных образовательных программ дошкольного и начального общего образования);</a:t>
            </a:r>
          </a:p>
          <a:p>
            <a:pPr lvl="0">
              <a:buFont typeface="Wingdings" pitchFamily="2" charset="2"/>
              <a:buChar char="v"/>
            </a:pPr>
            <a:r>
              <a:rPr lang="ru-RU" sz="3500" dirty="0" smtClean="0"/>
              <a:t>создание благоприятных условий развития детей в соответствии с их возрастными и индивидуальными особенностями и склонностями, развитие способностей и творческого потенциала каждого ребёнка как субъекта отношений с самим собой, другими детьми, взрослыми и миром;</a:t>
            </a:r>
          </a:p>
          <a:p>
            <a:pPr lvl="0">
              <a:buFont typeface="Wingdings" pitchFamily="2" charset="2"/>
              <a:buChar char="v"/>
            </a:pPr>
            <a:r>
              <a:rPr lang="ru-RU" sz="3500" dirty="0" smtClean="0"/>
              <a:t>объединение обучения и воспитания в целостный образовательный процесс на основе духовно-нравственных и </a:t>
            </a:r>
            <a:r>
              <a:rPr lang="ru-RU" sz="3500" dirty="0" err="1" smtClean="0"/>
              <a:t>социокультурных</a:t>
            </a:r>
            <a:r>
              <a:rPr lang="ru-RU" sz="3500" dirty="0" smtClean="0"/>
              <a:t> ценностей и принятых в обществе правил и норм поведения в интересах человека, семьи, общества;</a:t>
            </a:r>
          </a:p>
          <a:p>
            <a:pPr lvl="0">
              <a:buFont typeface="Wingdings" pitchFamily="2" charset="2"/>
              <a:buChar char="v"/>
            </a:pPr>
            <a:r>
              <a:rPr lang="ru-RU" sz="3500" dirty="0" smtClean="0"/>
              <a:t>формирование общей культуры личности детей, в том числе ценностей здорового образа жизни, развитие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формирование предпосылок учебной деятельности;</a:t>
            </a:r>
          </a:p>
          <a:p>
            <a:pPr lvl="0">
              <a:buFont typeface="Wingdings" pitchFamily="2" charset="2"/>
              <a:buChar char="v"/>
            </a:pPr>
            <a:r>
              <a:rPr lang="ru-RU" sz="3500" dirty="0" smtClean="0"/>
              <a:t> обеспечение вариативности и разнообразия содержания Программы организационных форм дошкольного образования, возможности формирования Программ различной направленности с учётом образовательных потребностей, способностей и состояния здоровья детей;</a:t>
            </a:r>
          </a:p>
          <a:p>
            <a:pPr lvl="0">
              <a:buFont typeface="Wingdings" pitchFamily="2" charset="2"/>
              <a:buChar char="v"/>
            </a:pPr>
            <a:r>
              <a:rPr lang="ru-RU" sz="3500" dirty="0" smtClean="0"/>
              <a:t> формирование </a:t>
            </a:r>
            <a:r>
              <a:rPr lang="ru-RU" sz="3500" dirty="0" err="1" smtClean="0"/>
              <a:t>социокультурной</a:t>
            </a:r>
            <a:r>
              <a:rPr lang="ru-RU" sz="3500" dirty="0" smtClean="0"/>
              <a:t> среды, соответствующей возрастным, индивидуальным, психологическим и физиологическим особенностям детей;</a:t>
            </a:r>
          </a:p>
          <a:p>
            <a:pPr lvl="0">
              <a:buFont typeface="Wingdings" pitchFamily="2" charset="2"/>
              <a:buChar char="v"/>
            </a:pPr>
            <a:r>
              <a:rPr lang="ru-RU" sz="3500" dirty="0" smtClean="0"/>
              <a:t> обеспечение психолого-педагогической поддержки семьи и повышение компетентности родителей (законных представителей) в вопросах развития и образования, охраны и укрепления здоровья детей.</a:t>
            </a:r>
          </a:p>
          <a:p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85852" y="214290"/>
            <a:ext cx="7215238" cy="10001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 соответствии с требованиями ФГОС ДО программа состоит из двух частей: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57290" y="1928802"/>
            <a:ext cx="7215238" cy="114300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Обязательная часть ( объем не менее 60% от её общего объёма)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71802" y="4000504"/>
            <a:ext cx="3714776" cy="241460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Вариативная часть (часть, формируемая участниками образовательных отношений) – не более 40%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4572000" y="1447800"/>
            <a:ext cx="3048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4572000" y="3286124"/>
            <a:ext cx="3810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4414" y="428604"/>
            <a:ext cx="7139014" cy="1143008"/>
          </a:xfrm>
        </p:spPr>
        <p:txBody>
          <a:bodyPr>
            <a:normAutofit/>
          </a:bodyPr>
          <a:lstStyle/>
          <a:p>
            <a:pPr algn="ctr"/>
            <a:r>
              <a:rPr lang="ru-RU" altLang="ru-RU" sz="2800" b="1" dirty="0" smtClean="0">
                <a:solidFill>
                  <a:srgbClr val="002060"/>
                </a:solidFill>
              </a:rPr>
              <a:t>Образовательная программа ОДО </a:t>
            </a:r>
            <a:br>
              <a:rPr lang="ru-RU" altLang="ru-RU" sz="2800" b="1" dirty="0" smtClean="0">
                <a:solidFill>
                  <a:srgbClr val="002060"/>
                </a:solidFill>
              </a:rPr>
            </a:br>
            <a:r>
              <a:rPr lang="ru-RU" altLang="ru-RU" sz="2800" b="1" dirty="0" smtClean="0">
                <a:solidFill>
                  <a:srgbClr val="002060"/>
                </a:solidFill>
              </a:rPr>
              <a:t>включает три основных раздела:</a:t>
            </a:r>
            <a:endParaRPr lang="en-US" altLang="ru-RU" sz="2800" dirty="0">
              <a:solidFill>
                <a:srgbClr val="002060"/>
              </a:solidFill>
            </a:endParaRPr>
          </a:p>
        </p:txBody>
      </p:sp>
      <p:sp>
        <p:nvSpPr>
          <p:cNvPr id="8208" name="AutoShape 16"/>
          <p:cNvSpPr>
            <a:spLocks noChangeArrowheads="1"/>
          </p:cNvSpPr>
          <p:nvPr/>
        </p:nvSpPr>
        <p:spPr bwMode="blackGray">
          <a:xfrm rot="16200000" flipH="1" flipV="1">
            <a:off x="3539630" y="1668469"/>
            <a:ext cx="979006" cy="755650"/>
          </a:xfrm>
          <a:prstGeom prst="rightArrow">
            <a:avLst>
              <a:gd name="adj1" fmla="val 46509"/>
              <a:gd name="adj2" fmla="val 42052"/>
            </a:avLst>
          </a:prstGeom>
          <a:gradFill rotWithShape="1">
            <a:gsLst>
              <a:gs pos="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20" name="AutoShape 28"/>
          <p:cNvSpPr>
            <a:spLocks noChangeArrowheads="1"/>
          </p:cNvSpPr>
          <p:nvPr/>
        </p:nvSpPr>
        <p:spPr bwMode="gray">
          <a:xfrm>
            <a:off x="1357290" y="2500306"/>
            <a:ext cx="7272808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23" name="Rectangle 31"/>
          <p:cNvSpPr>
            <a:spLocks noChangeArrowheads="1"/>
          </p:cNvSpPr>
          <p:nvPr/>
        </p:nvSpPr>
        <p:spPr bwMode="gray">
          <a:xfrm>
            <a:off x="1500166" y="2708920"/>
            <a:ext cx="6384202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ЦЕЛЕВОЙ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8226" name="AutoShape 34"/>
          <p:cNvSpPr>
            <a:spLocks noChangeArrowheads="1"/>
          </p:cNvSpPr>
          <p:nvPr/>
        </p:nvSpPr>
        <p:spPr bwMode="blackGray">
          <a:xfrm rot="16200000" flipV="1">
            <a:off x="4213129" y="1668468"/>
            <a:ext cx="1080120" cy="755650"/>
          </a:xfrm>
          <a:prstGeom prst="rightArrow">
            <a:avLst>
              <a:gd name="adj1" fmla="val 46509"/>
              <a:gd name="adj2" fmla="val 42098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AutoShape 28"/>
          <p:cNvSpPr>
            <a:spLocks noChangeArrowheads="1"/>
          </p:cNvSpPr>
          <p:nvPr/>
        </p:nvSpPr>
        <p:spPr bwMode="gray">
          <a:xfrm>
            <a:off x="1428728" y="3929066"/>
            <a:ext cx="7272808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" name="AutoShape 28"/>
          <p:cNvSpPr>
            <a:spLocks noChangeArrowheads="1"/>
          </p:cNvSpPr>
          <p:nvPr/>
        </p:nvSpPr>
        <p:spPr bwMode="gray">
          <a:xfrm>
            <a:off x="1357290" y="5429264"/>
            <a:ext cx="7337675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" name="Rectangle 31"/>
          <p:cNvSpPr>
            <a:spLocks noChangeArrowheads="1"/>
          </p:cNvSpPr>
          <p:nvPr/>
        </p:nvSpPr>
        <p:spPr bwMode="gray">
          <a:xfrm>
            <a:off x="1928794" y="4143380"/>
            <a:ext cx="6273080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СОДЕРЖАТЕЛЬНЫЙ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43" name="Rectangle 31"/>
          <p:cNvSpPr>
            <a:spLocks noChangeArrowheads="1"/>
          </p:cNvSpPr>
          <p:nvPr/>
        </p:nvSpPr>
        <p:spPr bwMode="gray">
          <a:xfrm>
            <a:off x="2071670" y="5500702"/>
            <a:ext cx="6120680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ОРГАНИЗАЦИОННЫЙ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357166"/>
            <a:ext cx="746760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Содержание целевого раздела: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357298"/>
            <a:ext cx="7500990" cy="5214974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b="1" dirty="0" smtClean="0"/>
              <a:t>    Целевой раздел </a:t>
            </a:r>
            <a:r>
              <a:rPr lang="ru-RU" dirty="0" smtClean="0"/>
              <a:t>включает в себя: пояснительную записку, цели и задачи программы, принципы и подходы к её формированию, характеристики особенностей развития детей, а также планируемые результаты освоения программы. Результаты освоения образовательной программы представлены в виде целевых ориентиров дошкольного образования, которые представляют собой социально-нормативные возрастные характеристики возможных достижений ребёнка на этапе завершения уровня дошкольного образования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1122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i="1" dirty="0" smtClean="0"/>
              <a:t>Целевые ориентиры </a:t>
            </a:r>
            <a:br>
              <a:rPr lang="ru-RU" sz="2200" b="1" i="1" dirty="0" smtClean="0"/>
            </a:br>
            <a:r>
              <a:rPr lang="ru-RU" sz="2200" b="1" i="1" dirty="0" smtClean="0"/>
              <a:t>на этапе завершения дошкольного образования: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857232"/>
            <a:ext cx="8286808" cy="5786478"/>
          </a:xfrm>
        </p:spPr>
        <p:txBody>
          <a:bodyPr>
            <a:noAutofit/>
          </a:bodyPr>
          <a:lstStyle/>
          <a:p>
            <a:pPr lvl="0" algn="just">
              <a:spcBef>
                <a:spcPts val="0"/>
              </a:spcBef>
              <a:buFont typeface="Wingdings" pitchFamily="2" charset="2"/>
              <a:buChar char="v"/>
            </a:pPr>
            <a:r>
              <a:rPr lang="ru-RU" sz="1300" b="1" dirty="0" smtClean="0">
                <a:solidFill>
                  <a:srgbClr val="0070C0"/>
                </a:solidFill>
              </a:rPr>
              <a:t>Ребенок овладевает основными культурными средствами, способами деятельности, проявляет инициативу и самостоятельность в разных видах деятельности —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деятельности.</a:t>
            </a:r>
          </a:p>
          <a:p>
            <a:pPr lvl="0" algn="just">
              <a:spcBef>
                <a:spcPts val="0"/>
              </a:spcBef>
              <a:buFont typeface="Wingdings" pitchFamily="2" charset="2"/>
              <a:buChar char="v"/>
            </a:pPr>
            <a:r>
              <a:rPr lang="ru-RU" sz="1300" b="1" dirty="0" smtClean="0"/>
              <a:t>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</a:t>
            </a:r>
          </a:p>
          <a:p>
            <a:pPr lvl="0" algn="just">
              <a:spcBef>
                <a:spcPts val="0"/>
              </a:spcBef>
              <a:buFont typeface="Wingdings" pitchFamily="2" charset="2"/>
              <a:buChar char="v"/>
            </a:pPr>
            <a:r>
              <a:rPr lang="ru-RU" sz="1300" b="1" dirty="0" smtClean="0">
                <a:solidFill>
                  <a:srgbClr val="0070C0"/>
                </a:solidFill>
              </a:rPr>
              <a:t>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конфликты. Умеет выражать и отстаивать свою позицию по разным вопросам.</a:t>
            </a:r>
          </a:p>
          <a:p>
            <a:pPr lvl="0" algn="just">
              <a:spcBef>
                <a:spcPts val="0"/>
              </a:spcBef>
              <a:buFont typeface="Wingdings" pitchFamily="2" charset="2"/>
              <a:buChar char="v"/>
            </a:pPr>
            <a:r>
              <a:rPr lang="ru-RU" sz="1300" b="1" dirty="0" smtClean="0"/>
              <a:t>Способен сотрудничать и выполнять как лидерские, так и исполнительские функции в совместной деятельности.</a:t>
            </a:r>
          </a:p>
          <a:p>
            <a:pPr lvl="0" algn="just">
              <a:spcBef>
                <a:spcPts val="0"/>
              </a:spcBef>
              <a:buFont typeface="Wingdings" pitchFamily="2" charset="2"/>
              <a:buChar char="v"/>
            </a:pPr>
            <a:r>
              <a:rPr lang="ru-RU" sz="1300" b="1" dirty="0" smtClean="0">
                <a:solidFill>
                  <a:srgbClr val="0070C0"/>
                </a:solidFill>
              </a:rPr>
              <a:t>Понимает, что все люди равны вне зависимости от их социального происхождения, этнической принадлежности, религиозных и других верований, их физических и психических особенностей.</a:t>
            </a:r>
          </a:p>
          <a:p>
            <a:pPr lvl="0" algn="just">
              <a:spcBef>
                <a:spcPts val="0"/>
              </a:spcBef>
              <a:buFont typeface="Wingdings" pitchFamily="2" charset="2"/>
              <a:buChar char="v"/>
            </a:pPr>
            <a:r>
              <a:rPr lang="ru-RU" sz="1300" b="1" dirty="0" smtClean="0"/>
              <a:t>Проявляет </a:t>
            </a:r>
            <a:r>
              <a:rPr lang="ru-RU" sz="1300" b="1" dirty="0" err="1" smtClean="0"/>
              <a:t>эмпатию</a:t>
            </a:r>
            <a:r>
              <a:rPr lang="ru-RU" sz="1300" b="1" dirty="0" smtClean="0"/>
              <a:t> по отношению к другим людям, готовность прийти на помощь тем, кто в этом нуждается.</a:t>
            </a:r>
          </a:p>
          <a:p>
            <a:pPr lvl="0" algn="just">
              <a:spcBef>
                <a:spcPts val="0"/>
              </a:spcBef>
              <a:buFont typeface="Wingdings" pitchFamily="2" charset="2"/>
              <a:buChar char="v"/>
            </a:pPr>
            <a:r>
              <a:rPr lang="ru-RU" sz="1300" b="1" dirty="0" smtClean="0">
                <a:solidFill>
                  <a:srgbClr val="0070C0"/>
                </a:solidFill>
              </a:rPr>
              <a:t>Проявляет умение слышать других и стремление быть понятым другими.</a:t>
            </a:r>
          </a:p>
          <a:p>
            <a:pPr lvl="0" algn="just">
              <a:spcBef>
                <a:spcPts val="0"/>
              </a:spcBef>
              <a:buFont typeface="Wingdings" pitchFamily="2" charset="2"/>
              <a:buChar char="v"/>
            </a:pPr>
            <a:r>
              <a:rPr lang="ru-RU" sz="1300" b="1" dirty="0" smtClean="0"/>
              <a:t>Ребенок обладает развитым воображением, которое реализуется в разных видах деятельности, и прежде всего в игре; владеет разными формами и видами игры, различает условную и реальную ситуации; умеет подчиняться разным правилам и социальным нормам. Умеет распознавать различные ситуации и адекватно их оценивать.</a:t>
            </a:r>
          </a:p>
          <a:p>
            <a:pPr lvl="0" algn="just">
              <a:spcBef>
                <a:spcPts val="0"/>
              </a:spcBef>
              <a:buFont typeface="Wingdings" pitchFamily="2" charset="2"/>
              <a:buChar char="v"/>
            </a:pPr>
            <a:r>
              <a:rPr lang="ru-RU" sz="1300" b="1" dirty="0" smtClean="0">
                <a:solidFill>
                  <a:srgbClr val="0070C0"/>
                </a:solidFill>
              </a:rPr>
              <a:t>Ребенок достаточно хорошо владеет устной речью, может выражать свои мысли и желания, использовать речь для выражения своих мыслей, чувств и желаний, построения речевого высказывания в ситуации общения, выделять звуки в словах, у ребенка </a:t>
            </a:r>
            <a:r>
              <a:rPr lang="ru-RU" sz="1300" b="1" dirty="0" smtClean="0">
                <a:solidFill>
                  <a:srgbClr val="0070C0"/>
                </a:solidFill>
              </a:rPr>
              <a:t>      </a:t>
            </a:r>
            <a:r>
              <a:rPr lang="ru-RU" sz="1300" b="1" dirty="0" smtClean="0">
                <a:solidFill>
                  <a:srgbClr val="0070C0"/>
                </a:solidFill>
              </a:rPr>
              <a:t>складываются предпосылки грамотности.</a:t>
            </a:r>
          </a:p>
          <a:p>
            <a:pPr lvl="0" algn="just">
              <a:spcBef>
                <a:spcPts val="0"/>
              </a:spcBef>
              <a:buFont typeface="Wingdings" pitchFamily="2" charset="2"/>
              <a:buChar char="v"/>
            </a:pPr>
            <a:r>
              <a:rPr lang="ru-RU" sz="1300" b="1" dirty="0" smtClean="0"/>
              <a:t>У ребенка развита крупная и мелкая моторика; он подвижен, вынослив, владеет основными движениями, может контролировать свои движения и управлять ими.</a:t>
            </a:r>
          </a:p>
          <a:p>
            <a:pPr>
              <a:spcBef>
                <a:spcPts val="0"/>
              </a:spcBef>
            </a:pPr>
            <a:endParaRPr lang="ru-RU" sz="9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873</TotalTime>
  <Words>2137</Words>
  <Application>Microsoft Office PowerPoint</Application>
  <PresentationFormat>Экран (4:3)</PresentationFormat>
  <Paragraphs>204</Paragraphs>
  <Slides>20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Солнцестояние</vt:lpstr>
      <vt:lpstr>   Краткое описание основной  общеобразовательной программы отделения дошкольного образования МАОУ Андреевской СОШ   </vt:lpstr>
      <vt:lpstr>Основой разработки Программы являются положения следующих документов</vt:lpstr>
      <vt:lpstr> </vt:lpstr>
      <vt:lpstr>Цель образовательной программы:</vt:lpstr>
      <vt:lpstr>Задачи программы:</vt:lpstr>
      <vt:lpstr>  </vt:lpstr>
      <vt:lpstr>Образовательная программа ОДО  включает три основных раздела:</vt:lpstr>
      <vt:lpstr>Содержание целевого раздела:</vt:lpstr>
      <vt:lpstr>Целевые ориентиры  на этапе завершения дошкольного образования: </vt:lpstr>
      <vt:lpstr>Содержательный раздел:</vt:lpstr>
      <vt:lpstr>Образовательные области, обеспечивающие разностороннее развитие детей по ФГОС ДО:</vt:lpstr>
      <vt:lpstr>ОБРАЗОВАТЕЛЬНАЯ ОБЛАСТЬ «ФИЗИЧЕСКОЕ РАЗВИТИЕ»:  </vt:lpstr>
      <vt:lpstr>ОБРАЗОВАТЕЛЬНАЯ ОБЛАСТЬ  «СОЦИАЛЬНО-КОММУНИКАТИВНОЕ РАЗВИТИЕ»:</vt:lpstr>
      <vt:lpstr>ОБРАЗОВАТЕЛЬНАЯ ОБЛАСТЬ  «РЕЧЕВОЕ РАЗВИТИЕ»: </vt:lpstr>
      <vt:lpstr>ОБРАЗОВАТЕЛЬНАЯ ОБЛАСТЬ «ПОЗНАВАТЕЛЬНОЕ РАЗВИТИЕ»:</vt:lpstr>
      <vt:lpstr>ОБРАЗОВАТЕЛЬНАЯ ОБЛАСТЬ  «ХУДОЖЕСТВЕННО-ЭСТЕТИЧЕСКОЕ РАЗВИТИЕ»:</vt:lpstr>
      <vt:lpstr>Направления взаимодействия с семьями воспитанников:</vt:lpstr>
      <vt:lpstr>Направления вариативной части программы:</vt:lpstr>
      <vt:lpstr>Содержание  организационного раздела:</vt:lpstr>
      <vt:lpstr>Контактная информация: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МАЛЫШОК ООП ДОО</dc:title>
  <dc:creator>Оксана Миляхова</dc:creator>
  <cp:lastModifiedBy>User</cp:lastModifiedBy>
  <cp:revision>145</cp:revision>
  <dcterms:created xsi:type="dcterms:W3CDTF">2013-12-24T12:41:12Z</dcterms:created>
  <dcterms:modified xsi:type="dcterms:W3CDTF">2021-10-29T03:30:36Z</dcterms:modified>
</cp:coreProperties>
</file>