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0" r:id="rId4"/>
    <p:sldId id="261" r:id="rId5"/>
    <p:sldId id="259" r:id="rId6"/>
    <p:sldId id="262" r:id="rId7"/>
    <p:sldId id="263" r:id="rId8"/>
    <p:sldId id="267" r:id="rId9"/>
    <p:sldId id="268" r:id="rId10"/>
    <p:sldId id="270" r:id="rId11"/>
    <p:sldId id="272" r:id="rId12"/>
    <p:sldId id="273" r:id="rId13"/>
    <p:sldId id="274" r:id="rId14"/>
    <p:sldId id="275" r:id="rId15"/>
    <p:sldId id="278" r:id="rId16"/>
    <p:sldId id="280" r:id="rId17"/>
    <p:sldId id="281" r:id="rId18"/>
    <p:sldId id="28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96D0-68C4-4EDA-B88B-473288F3F697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44CD4-2B92-458E-9F8B-75A68D1FA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121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96D0-68C4-4EDA-B88B-473288F3F697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44CD4-2B92-458E-9F8B-75A68D1FA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60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B87496D0-68C4-4EDA-B88B-473288F3F697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A6144CD4-2B92-458E-9F8B-75A68D1FA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193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96D0-68C4-4EDA-B88B-473288F3F697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44CD4-2B92-458E-9F8B-75A68D1FA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78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87496D0-68C4-4EDA-B88B-473288F3F697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144CD4-2B92-458E-9F8B-75A68D1FA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8721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96D0-68C4-4EDA-B88B-473288F3F697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44CD4-2B92-458E-9F8B-75A68D1FA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072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96D0-68C4-4EDA-B88B-473288F3F697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44CD4-2B92-458E-9F8B-75A68D1FA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638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96D0-68C4-4EDA-B88B-473288F3F697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44CD4-2B92-458E-9F8B-75A68D1FA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335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96D0-68C4-4EDA-B88B-473288F3F697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44CD4-2B92-458E-9F8B-75A68D1FA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223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96D0-68C4-4EDA-B88B-473288F3F697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44CD4-2B92-458E-9F8B-75A68D1FA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763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96D0-68C4-4EDA-B88B-473288F3F697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44CD4-2B92-458E-9F8B-75A68D1FA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295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B87496D0-68C4-4EDA-B88B-473288F3F697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A6144CD4-2B92-458E-9F8B-75A68D1FA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4586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44062" y="1426362"/>
            <a:ext cx="10480430" cy="4763424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1780"/>
              </a:spcBef>
            </a:pPr>
            <a:r>
              <a:rPr lang="ru-RU" sz="3100" b="1" spc="-20" dirty="0">
                <a:solidFill>
                  <a:srgbClr val="002060"/>
                </a:solidFill>
                <a:latin typeface="Times New Roman"/>
                <a:cs typeface="Times New Roman"/>
              </a:rPr>
              <a:t>ПРЕЗЕНТАЦИЯ</a:t>
            </a:r>
            <a:br>
              <a:rPr lang="ru-RU" sz="3100" dirty="0">
                <a:solidFill>
                  <a:srgbClr val="002060"/>
                </a:solidFill>
                <a:latin typeface="Times New Roman"/>
                <a:cs typeface="Times New Roman"/>
              </a:rPr>
            </a:br>
            <a:r>
              <a:rPr lang="ru-RU" sz="3100" b="1" spc="-30" dirty="0">
                <a:solidFill>
                  <a:srgbClr val="002060"/>
                </a:solidFill>
                <a:latin typeface="Times New Roman"/>
                <a:cs typeface="Times New Roman"/>
              </a:rPr>
              <a:t>АДАПТИРОВАННОЙ</a:t>
            </a:r>
            <a:r>
              <a:rPr lang="ru-RU" sz="3100" b="1" spc="3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ru-RU" sz="31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ОСНОВНОЙ </a:t>
            </a:r>
            <a:r>
              <a:rPr lang="ru-RU" sz="3100" b="1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ru-RU" sz="3100" b="1" spc="-70" dirty="0">
                <a:solidFill>
                  <a:srgbClr val="002060"/>
                </a:solidFill>
                <a:latin typeface="Times New Roman"/>
                <a:cs typeface="Times New Roman"/>
              </a:rPr>
              <a:t>ОБРАЗОВАТЕЛЬНОЙ</a:t>
            </a:r>
            <a:r>
              <a:rPr lang="ru-RU" sz="3100" b="1" spc="1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ru-RU" sz="3100" b="1" spc="-50" dirty="0">
                <a:solidFill>
                  <a:srgbClr val="002060"/>
                </a:solidFill>
                <a:latin typeface="Times New Roman"/>
                <a:cs typeface="Times New Roman"/>
              </a:rPr>
              <a:t>ПРОГРАММЫ </a:t>
            </a:r>
            <a:r>
              <a:rPr lang="ru-RU" sz="3100" b="1" spc="-68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ru-RU" sz="31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ДЛЯ</a:t>
            </a:r>
            <a:r>
              <a:rPr lang="ru-RU" sz="3100" b="1" spc="-10" dirty="0">
                <a:solidFill>
                  <a:srgbClr val="002060"/>
                </a:solidFill>
                <a:latin typeface="Times New Roman"/>
                <a:cs typeface="Times New Roman"/>
              </a:rPr>
              <a:t> ДЕТЕЙ</a:t>
            </a:r>
            <a:r>
              <a:rPr lang="ru-RU" sz="3100" b="1" spc="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ru-RU" sz="31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С </a:t>
            </a:r>
            <a:r>
              <a:rPr lang="ru-RU" sz="3100" b="1" spc="-25" dirty="0">
                <a:solidFill>
                  <a:srgbClr val="002060"/>
                </a:solidFill>
                <a:latin typeface="Times New Roman"/>
                <a:cs typeface="Times New Roman"/>
              </a:rPr>
              <a:t>ЗАДЕРЖКОЙ </a:t>
            </a:r>
            <a:r>
              <a:rPr lang="ru-RU" sz="3100" b="1" spc="-20" dirty="0">
                <a:solidFill>
                  <a:srgbClr val="002060"/>
                </a:solidFill>
                <a:latin typeface="Times New Roman"/>
                <a:cs typeface="Times New Roman"/>
              </a:rPr>
              <a:t>ПСИХИЧЕСКОГО</a:t>
            </a:r>
            <a:r>
              <a:rPr lang="ru-RU" sz="3100" b="1" spc="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ru-RU" sz="3100" b="1" spc="-60" dirty="0">
                <a:solidFill>
                  <a:srgbClr val="002060"/>
                </a:solidFill>
                <a:latin typeface="Times New Roman"/>
                <a:cs typeface="Times New Roman"/>
              </a:rPr>
              <a:t>РАЗВИТИЯ</a:t>
            </a:r>
            <a:br>
              <a:rPr lang="ru-RU" sz="3100" b="1" spc="-60" dirty="0">
                <a:solidFill>
                  <a:srgbClr val="002060"/>
                </a:solidFill>
                <a:latin typeface="Times New Roman"/>
                <a:cs typeface="Times New Roman"/>
              </a:rPr>
            </a:br>
            <a:r>
              <a:rPr lang="ru-RU" sz="2200" b="1" spc="-60" dirty="0">
                <a:solidFill>
                  <a:schemeClr val="bg1"/>
                </a:solidFill>
                <a:latin typeface="Times New Roman"/>
                <a:cs typeface="Times New Roman"/>
              </a:rPr>
              <a:t>отделения дошкольного образования </a:t>
            </a:r>
            <a:br>
              <a:rPr lang="ru-RU" sz="2200" b="1" spc="-60" dirty="0">
                <a:solidFill>
                  <a:schemeClr val="bg1"/>
                </a:solidFill>
                <a:latin typeface="Times New Roman"/>
                <a:cs typeface="Times New Roman"/>
              </a:rPr>
            </a:br>
            <a:r>
              <a:rPr lang="ru-RU" sz="2200" b="1" spc="-60" dirty="0">
                <a:solidFill>
                  <a:schemeClr val="bg1"/>
                </a:solidFill>
                <a:latin typeface="Times New Roman"/>
                <a:cs typeface="Times New Roman"/>
              </a:rPr>
              <a:t>МАОУ Андреевской СОШ</a:t>
            </a:r>
            <a:br>
              <a:rPr lang="ru-RU" dirty="0">
                <a:solidFill>
                  <a:schemeClr val="bg1"/>
                </a:solidFill>
                <a:latin typeface="Times New Roman"/>
                <a:cs typeface="Times New Roman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5636" y="477384"/>
            <a:ext cx="11507190" cy="948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lvl="0" algn="ctr">
              <a:spcBef>
                <a:spcPts val="95"/>
              </a:spcBef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общеобразовательное учреждение </a:t>
            </a:r>
          </a:p>
          <a:p>
            <a:pPr marL="12700" marR="5080" lvl="0" algn="ctr">
              <a:spcBef>
                <a:spcPts val="95"/>
              </a:spcBef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Андреевская средняя общеобразовательная школа </a:t>
            </a:r>
          </a:p>
          <a:p>
            <a:pPr marL="12700" marR="5080" lvl="0" algn="ctr">
              <a:spcBef>
                <a:spcPts val="95"/>
              </a:spcBef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Тюменского муниципального района </a:t>
            </a:r>
          </a:p>
        </p:txBody>
      </p:sp>
    </p:spTree>
    <p:extLst>
      <p:ext uri="{BB962C8B-B14F-4D97-AF65-F5344CB8AC3E}">
        <p14:creationId xmlns:p14="http://schemas.microsoft.com/office/powerpoint/2010/main" val="1723530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6990" y="409783"/>
            <a:ext cx="8911687" cy="1038435"/>
          </a:xfrm>
        </p:spPr>
        <p:txBody>
          <a:bodyPr>
            <a:normAutofit/>
          </a:bodyPr>
          <a:lstStyle/>
          <a:p>
            <a:r>
              <a:rPr lang="ru-RU" b="1" kern="0" dirty="0">
                <a:solidFill>
                  <a:srgbClr val="000000"/>
                </a:solidFill>
                <a:latin typeface="Times New Roman"/>
                <a:cs typeface="Times New Roman"/>
              </a:rPr>
              <a:t>Речевое</a:t>
            </a:r>
            <a:r>
              <a:rPr lang="ru-RU" b="1" kern="0" spc="-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b="1" kern="0" spc="-35" dirty="0">
                <a:solidFill>
                  <a:srgbClr val="000000"/>
                </a:solidFill>
                <a:latin typeface="Times New Roman"/>
                <a:cs typeface="Times New Roman"/>
              </a:rPr>
              <a:t>развитие</a:t>
            </a:r>
            <a:br>
              <a:rPr lang="ru-RU" b="1" kern="0" spc="-35" dirty="0">
                <a:solidFill>
                  <a:srgbClr val="000000"/>
                </a:solidFill>
                <a:latin typeface="Times New Roman"/>
                <a:cs typeface="Times New Roman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6524" y="1907930"/>
            <a:ext cx="11144127" cy="46775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Задачи, актуальные для работы с дошкольниками с ЗПР: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	функционального	базиса	устной	речи,	развитие	ее	моторных	и  сенсорных компонентов;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речевой мотивации, формирование способов ориентировочных действий в языковом материале;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 во взаимосвязи с развитием мыслительной деятельности;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культуры речи;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звуковой аналитико-синтетической активности как предпосылки к  обучению грамоте.</a:t>
            </a:r>
          </a:p>
          <a:p>
            <a:pPr marL="0" indent="0">
              <a:buNone/>
            </a:pP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художественной литературой</a:t>
            </a:r>
          </a:p>
          <a:p>
            <a:pPr marL="0" indent="0">
              <a:buNone/>
            </a:pPr>
            <a:r>
              <a:rPr lang="ru-RU" sz="1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Задачи, актуальные для работы с дошкольниками с ЗПР: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овладения литературной речью как средством передачи и  трансляции культурных ценностей и способов самовыражения и понимания.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899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6120" y="436617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Конструктивно-модельная деятельность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9616" y="1894742"/>
            <a:ext cx="11082581" cy="4711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bg1"/>
                </a:solidFill>
              </a:rPr>
              <a:t>Задачи: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интерес к конструктивной деятельности, знакомство с различными  видами конструкторов и их деталями;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приобщать к конструированию;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подводить детей к анализу созданных построек;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желание сооружать постройки по собственному замыслу;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обыгрывать постройки;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	умения	работать		коллективно,	объединять	 свои поделки	в  соответствии	с	общим	замыслом	и	сюжетом,	договариваться.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2403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2693" y="373246"/>
            <a:ext cx="8911687" cy="70130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6524" y="1330036"/>
            <a:ext cx="11704026" cy="5527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начальных представлений о здоровом образе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Задачи, актуальные для работы с детьми с ЗПР: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равных возможностей для полноценного развития каждого ребенка  независимо от психофизиологических и других особенностей (в т. ч. ограниченных  возможностей здоровья);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помощи родителям (законным представителям) в охране и укреплении  физического и психического здоровья их детей.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культура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Задачи, актуальные для работы с детьми с ЗПР: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общей и мелкой моторики;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произвольности (самостоятельности, целенаправленности и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двигательных действий, двигательной активности и поведения ребенка;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двигательных качеств: скоростных, а также связанных с силой,  выносливостью и продолжительностью двигательной активности, координационных  способностей.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9763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7"/>
          <p:cNvSpPr txBox="1"/>
          <p:nvPr/>
        </p:nvSpPr>
        <p:spPr>
          <a:xfrm>
            <a:off x="808595" y="2076450"/>
            <a:ext cx="2048905" cy="1863331"/>
          </a:xfrm>
          <a:prstGeom prst="rect">
            <a:avLst/>
          </a:prstGeom>
          <a:solidFill>
            <a:srgbClr val="FFFFFF"/>
          </a:solidFill>
          <a:ln w="9525">
            <a:solidFill>
              <a:srgbClr val="4F81BD"/>
            </a:solidFill>
          </a:ln>
        </p:spPr>
        <p:txBody>
          <a:bodyPr vert="horz" wrap="square" lIns="0" tIns="16510" rIns="0" bIns="0" rtlCol="0">
            <a:spAutoFit/>
          </a:bodyPr>
          <a:lstStyle/>
          <a:p>
            <a:pPr marL="36000" marR="344805" lvl="0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Оказание 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со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ци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а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льн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о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- 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правовой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36000" marR="18415" lvl="0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поддержки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семьям </a:t>
            </a:r>
            <a:r>
              <a:rPr kumimoji="0" sz="2000" b="0" i="0" u="none" strike="noStrike" kern="0" cap="none" spc="-38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воспитанников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7" name="object 6"/>
          <p:cNvSpPr txBox="1">
            <a:spLocks/>
          </p:cNvSpPr>
          <p:nvPr/>
        </p:nvSpPr>
        <p:spPr>
          <a:xfrm>
            <a:off x="2232562" y="304835"/>
            <a:ext cx="8609610" cy="918199"/>
          </a:xfrm>
          <a:prstGeom prst="rect">
            <a:avLst/>
          </a:prstGeom>
          <a:solidFill>
            <a:srgbClr val="FFFFFF"/>
          </a:solidFill>
          <a:ln w="9525">
            <a:solidFill>
              <a:srgbClr val="4F81BD"/>
            </a:solidFill>
          </a:ln>
        </p:spPr>
        <p:txBody>
          <a:bodyPr vert="horz" wrap="square" lIns="0" tIns="55879" rIns="0" bIns="0" rtlCol="0">
            <a:spAutoFit/>
          </a:bodyPr>
          <a:lstStyle>
            <a:lvl1pPr>
              <a:defRPr sz="1800" b="1" i="0">
                <a:solidFill>
                  <a:srgbClr val="000009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447675" marR="0" lvl="0" indent="0" algn="ctr" defTabSz="914400" eaLnBrk="1" fontAlgn="auto" latinLnBrk="0" hangingPunct="1">
              <a:lnSpc>
                <a:spcPct val="100000"/>
              </a:lnSpc>
              <a:spcBef>
                <a:spcPts val="43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-3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НАПРАВЛЕНИЯ</a:t>
            </a:r>
            <a:r>
              <a:rPr kumimoji="0" lang="ru-RU" sz="2800" b="1" i="0" u="none" strike="noStrike" kern="0" cap="none" spc="-4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kumimoji="0" lang="ru-RU" sz="2800" b="1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ВЗАИМОДЕЙСТВИЯ</a:t>
            </a:r>
            <a:r>
              <a:rPr kumimoji="0" lang="ru-RU" sz="2800" b="1" i="0" u="none" strike="noStrike" kern="0" cap="none" spc="-4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С</a:t>
            </a:r>
            <a:r>
              <a:rPr kumimoji="0" lang="ru-RU" sz="2800" b="1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kumimoji="0" lang="ru-RU" sz="2800" b="1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СЕМЬЕЙ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000009"/>
              </a:solidFill>
              <a:effectLst/>
              <a:uLnTx/>
              <a:uFillTx/>
              <a:latin typeface="Times New Roman"/>
              <a:ea typeface="+mj-ea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60761" y="2076450"/>
            <a:ext cx="2360613" cy="1592103"/>
          </a:xfrm>
          <a:prstGeom prst="rect">
            <a:avLst/>
          </a:prstGeom>
          <a:solidFill>
            <a:srgbClr val="FFFFFF"/>
          </a:solidFill>
          <a:ln w="9525">
            <a:solidFill>
              <a:srgbClr val="4F81BD"/>
            </a:solidFill>
          </a:ln>
        </p:spPr>
        <p:txBody>
          <a:bodyPr vert="horz" wrap="square" lIns="0" tIns="52705" rIns="0" bIns="0" rtlCol="0">
            <a:spAutoFit/>
          </a:bodyPr>
          <a:lstStyle/>
          <a:p>
            <a:pPr marL="36000" marR="0" lvl="0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Просветительско-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36000" marR="10795" lvl="0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разъяснительная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работа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с 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родителями </a:t>
            </a:r>
            <a:r>
              <a:rPr kumimoji="0" sz="2000" b="0" i="0" u="none" strike="noStrike" kern="0" cap="none" spc="-33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до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начала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посещения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36000" marR="0" lvl="0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-1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ребенком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группы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85814" y="2076450"/>
            <a:ext cx="2105786" cy="1851148"/>
          </a:xfrm>
          <a:prstGeom prst="rect">
            <a:avLst/>
          </a:prstGeom>
          <a:solidFill>
            <a:srgbClr val="FFFFFF"/>
          </a:solidFill>
          <a:ln w="9525">
            <a:solidFill>
              <a:srgbClr val="4F81BD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 marL="36000" marR="33655" lvl="0" indent="0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Оказание </a:t>
            </a:r>
            <a:r>
              <a:rPr kumimoji="0" sz="2000" b="0" i="0" u="none" strike="noStrike" kern="0" cap="none" spc="-1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психолого- </a:t>
            </a:r>
            <a:r>
              <a:rPr kumimoji="0" sz="2000" b="0" i="0" u="none" strike="noStrike" kern="0" cap="none" spc="-38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-1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педагогической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36000" marR="127635" lvl="0" indent="0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поддержки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семьям </a:t>
            </a:r>
            <a:r>
              <a:rPr kumimoji="0" sz="2000" b="0" i="0" u="none" strike="noStrike" kern="0" cap="none" spc="-38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детей</a:t>
            </a:r>
            <a:r>
              <a:rPr kumimoji="0" sz="2000" b="0" i="0" u="none" strike="noStrike" kern="0" cap="none" spc="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с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ЗПР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658351" y="2076450"/>
            <a:ext cx="2170176" cy="1578637"/>
          </a:xfrm>
          <a:prstGeom prst="rect">
            <a:avLst/>
          </a:prstGeom>
          <a:solidFill>
            <a:srgbClr val="FFFFFF"/>
          </a:solidFill>
          <a:ln w="9525">
            <a:solidFill>
              <a:srgbClr val="4F81BD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36000" marR="182880" lvl="0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-1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Психолого-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пр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о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фи</a:t>
            </a:r>
            <a:r>
              <a:rPr kumimoji="0" sz="2000" b="0" i="0" u="none" strike="noStrike" kern="0" cap="none" spc="-1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л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а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к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тич</a:t>
            </a:r>
            <a:r>
              <a:rPr kumimoji="0" sz="2000" b="0" i="0" u="none" strike="noStrike" kern="0" cap="none" spc="2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е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с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к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ая  работа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с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семьями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36000" marR="0" lvl="0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-1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«группы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риска»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11" name="object 13"/>
          <p:cNvSpPr txBox="1"/>
          <p:nvPr/>
        </p:nvSpPr>
        <p:spPr>
          <a:xfrm>
            <a:off x="808595" y="4278120"/>
            <a:ext cx="4734193" cy="1657505"/>
          </a:xfrm>
          <a:prstGeom prst="rect">
            <a:avLst/>
          </a:prstGeom>
          <a:solidFill>
            <a:srgbClr val="FFFFFF"/>
          </a:solidFill>
          <a:ln w="9525">
            <a:solidFill>
              <a:srgbClr val="4F81BD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36000" marR="0" lvl="0" defTabSz="914400" eaLnBrk="1" fontAlgn="auto" latinLnBrk="0" hangingPunct="1">
              <a:spcAft>
                <a:spcPts val="0"/>
              </a:spcAft>
              <a:buClrTx/>
              <a:buSzTx/>
              <a:buFontTx/>
              <a:buAutoNum type="arabicPeriod"/>
              <a:tabLst>
                <a:tab pos="196215" algn="l"/>
              </a:tabLst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Психолого-педагогическое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36000" marR="0" lvl="0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-1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консультирование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по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заявкам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родителей.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36000" marR="965835" lvl="0" defTabSz="914400" eaLnBrk="1" fontAlgn="auto" latinLnBrk="0" hangingPunct="1">
              <a:spcBef>
                <a:spcPts val="120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>
                <a:tab pos="196850" algn="l"/>
              </a:tabLst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Психокоррекционная 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работа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в </a:t>
            </a:r>
            <a:r>
              <a:rPr kumimoji="0" sz="2000" b="0" i="0" u="none" strike="noStrike" kern="0" cap="none" spc="-33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-5" normalizeH="0" baseline="0" noProof="0" dirty="0" err="1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проблемных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-10" normalizeH="0" baseline="0" noProof="0" dirty="0" err="1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ситуациях</a:t>
            </a:r>
            <a:endParaRPr kumimoji="0" lang="ru-RU" sz="2000" b="0" i="0" u="none" strike="noStrike" kern="0" cap="none" spc="-10" normalizeH="0" baseline="0" noProof="0" dirty="0">
              <a:ln>
                <a:noFill/>
              </a:ln>
              <a:solidFill>
                <a:srgbClr val="000009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17780" marR="965835" lvl="0" indent="0" defTabSz="914400" eaLnBrk="1" fontAlgn="auto" latinLnBrk="0" hangingPunct="1">
              <a:lnSpc>
                <a:spcPts val="1639"/>
              </a:lnSpc>
              <a:spcBef>
                <a:spcPts val="22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>
                <a:tab pos="196850" algn="l"/>
              </a:tabLst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12" name="object 14"/>
          <p:cNvSpPr txBox="1"/>
          <p:nvPr/>
        </p:nvSpPr>
        <p:spPr>
          <a:xfrm>
            <a:off x="6885814" y="4197476"/>
            <a:ext cx="4711572" cy="1910779"/>
          </a:xfrm>
          <a:prstGeom prst="rect">
            <a:avLst/>
          </a:prstGeom>
          <a:solidFill>
            <a:srgbClr val="FFFFFF"/>
          </a:solidFill>
          <a:ln w="9525">
            <a:solidFill>
              <a:srgbClr val="4F81BD"/>
            </a:solidFill>
          </a:ln>
        </p:spPr>
        <p:txBody>
          <a:bodyPr vert="horz" wrap="square" lIns="0" tIns="53340" rIns="0" bIns="0" rtlCol="0">
            <a:spAutoFit/>
          </a:bodyPr>
          <a:lstStyle/>
          <a:p>
            <a:pPr marL="36000" marR="0" lvl="0" indent="-178435" defTabSz="914400" eaLnBrk="1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196850" algn="l"/>
              </a:tabLst>
              <a:defRPr/>
            </a:pPr>
            <a:r>
              <a:rPr kumimoji="0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Пропаганда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-5" normalizeH="0" baseline="0" noProof="0" dirty="0" err="1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психолого-едагогических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и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36000" marR="0" lvl="0" indent="0" defTabSz="91440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специальных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знаний.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36000" marR="119380" lvl="0" indent="0" defTabSz="914400" eaLnBrk="1" fontAlgn="auto" latinLnBrk="0" hangingPunct="1">
              <a:lnSpc>
                <a:spcPct val="114999"/>
              </a:lnSpc>
              <a:spcBef>
                <a:spcPts val="1095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>
                <a:tab pos="196850" algn="l"/>
              </a:tabLst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Обучение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элементарным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методам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и приемам </a:t>
            </a:r>
            <a:r>
              <a:rPr kumimoji="0" sz="2000" b="0" i="0" u="none" strike="noStrike" kern="0" cap="none" spc="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коррекционной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помощи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детям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в условиях семьи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cs typeface="Times New Roman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722" y="1223034"/>
            <a:ext cx="106944" cy="853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4741067" y="1287132"/>
            <a:ext cx="1" cy="7893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9" idx="0"/>
          </p:cNvCxnSpPr>
          <p:nvPr/>
        </p:nvCxnSpPr>
        <p:spPr>
          <a:xfrm>
            <a:off x="7938707" y="1287132"/>
            <a:ext cx="0" cy="7893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9998398" y="1223034"/>
            <a:ext cx="0" cy="8534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3560761" y="3655087"/>
            <a:ext cx="3325053" cy="6230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8553450" y="3966603"/>
            <a:ext cx="1104901" cy="2308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7657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874" y="171450"/>
            <a:ext cx="8911687" cy="1109440"/>
          </a:xfrm>
        </p:spPr>
        <p:txBody>
          <a:bodyPr>
            <a:normAutofit fontScale="90000"/>
          </a:bodyPr>
          <a:lstStyle/>
          <a:p>
            <a:pPr lvl="0" algn="ctr" defTabSz="914400">
              <a:spcBef>
                <a:spcPts val="100"/>
              </a:spcBef>
            </a:pPr>
            <a:r>
              <a:rPr lang="ru-RU" sz="2400" b="1" spc="-5" dirty="0">
                <a:solidFill>
                  <a:srgbClr val="000009"/>
                </a:solidFill>
                <a:latin typeface="Times New Roman"/>
                <a:ea typeface="+mn-ea"/>
                <a:cs typeface="Times New Roman"/>
              </a:rPr>
              <a:t>ФОРМЫ</a:t>
            </a:r>
            <a:r>
              <a:rPr lang="ru-RU" sz="2400" b="1" spc="-40" dirty="0">
                <a:solidFill>
                  <a:srgbClr val="000009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ru-RU" sz="2400" b="1" spc="-25" dirty="0">
                <a:solidFill>
                  <a:srgbClr val="000009"/>
                </a:solidFill>
                <a:latin typeface="Times New Roman"/>
                <a:ea typeface="+mn-ea"/>
                <a:cs typeface="Times New Roman"/>
              </a:rPr>
              <a:t>ОРГАНИЗАЦИИ</a:t>
            </a:r>
            <a:br>
              <a:rPr lang="ru-RU" sz="24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</a:br>
            <a:r>
              <a:rPr lang="ru-RU" sz="2400" b="1" spc="-15" dirty="0">
                <a:solidFill>
                  <a:srgbClr val="000009"/>
                </a:solidFill>
                <a:latin typeface="Times New Roman"/>
                <a:ea typeface="+mn-ea"/>
                <a:cs typeface="Times New Roman"/>
              </a:rPr>
              <a:t>ПСИХОЛОГО-ПЕДАГОГИЧЕСКОЙ</a:t>
            </a:r>
            <a:r>
              <a:rPr lang="ru-RU" sz="2400" b="1" spc="-40" dirty="0">
                <a:solidFill>
                  <a:srgbClr val="000009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ru-RU" sz="2400" b="1" dirty="0">
                <a:solidFill>
                  <a:srgbClr val="000009"/>
                </a:solidFill>
                <a:latin typeface="Times New Roman"/>
                <a:ea typeface="+mn-ea"/>
                <a:cs typeface="Times New Roman"/>
              </a:rPr>
              <a:t>ПОМОЩИ</a:t>
            </a:r>
            <a:r>
              <a:rPr lang="ru-RU" sz="2400" b="1" spc="-50" dirty="0">
                <a:solidFill>
                  <a:srgbClr val="000009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ru-RU" sz="2400" b="1" spc="-5" dirty="0">
                <a:solidFill>
                  <a:srgbClr val="000009"/>
                </a:solidFill>
                <a:latin typeface="Times New Roman"/>
                <a:ea typeface="+mn-ea"/>
                <a:cs typeface="Times New Roman"/>
              </a:rPr>
              <a:t>СЕМЬЕ</a:t>
            </a:r>
            <a:br>
              <a:rPr lang="ru-RU" sz="18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</a:br>
            <a:endParaRPr lang="ru-RU" dirty="0"/>
          </a:p>
        </p:txBody>
      </p:sp>
      <p:sp>
        <p:nvSpPr>
          <p:cNvPr id="5" name="object 17"/>
          <p:cNvSpPr/>
          <p:nvPr/>
        </p:nvSpPr>
        <p:spPr>
          <a:xfrm>
            <a:off x="647077" y="895350"/>
            <a:ext cx="5010773" cy="2651378"/>
          </a:xfrm>
          <a:custGeom>
            <a:avLst/>
            <a:gdLst/>
            <a:ahLst/>
            <a:cxnLst/>
            <a:rect l="l" t="t" r="r" b="b"/>
            <a:pathLst>
              <a:path w="4119245" h="2094229">
                <a:moveTo>
                  <a:pt x="0" y="348996"/>
                </a:moveTo>
                <a:lnTo>
                  <a:pt x="3186" y="301630"/>
                </a:lnTo>
                <a:lnTo>
                  <a:pt x="12467" y="256204"/>
                </a:lnTo>
                <a:lnTo>
                  <a:pt x="27427" y="213133"/>
                </a:lnTo>
                <a:lnTo>
                  <a:pt x="47650" y="172832"/>
                </a:lnTo>
                <a:lnTo>
                  <a:pt x="72721" y="135717"/>
                </a:lnTo>
                <a:lnTo>
                  <a:pt x="102223" y="102203"/>
                </a:lnTo>
                <a:lnTo>
                  <a:pt x="135741" y="72705"/>
                </a:lnTo>
                <a:lnTo>
                  <a:pt x="172859" y="47639"/>
                </a:lnTo>
                <a:lnTo>
                  <a:pt x="213160" y="27420"/>
                </a:lnTo>
                <a:lnTo>
                  <a:pt x="256229" y="12463"/>
                </a:lnTo>
                <a:lnTo>
                  <a:pt x="301651" y="3185"/>
                </a:lnTo>
                <a:lnTo>
                  <a:pt x="349008" y="0"/>
                </a:lnTo>
                <a:lnTo>
                  <a:pt x="3769855" y="0"/>
                </a:lnTo>
                <a:lnTo>
                  <a:pt x="3817220" y="3185"/>
                </a:lnTo>
                <a:lnTo>
                  <a:pt x="3862646" y="12463"/>
                </a:lnTo>
                <a:lnTo>
                  <a:pt x="3905717" y="27420"/>
                </a:lnTo>
                <a:lnTo>
                  <a:pt x="3946018" y="47639"/>
                </a:lnTo>
                <a:lnTo>
                  <a:pt x="3983133" y="72705"/>
                </a:lnTo>
                <a:lnTo>
                  <a:pt x="4016648" y="102203"/>
                </a:lnTo>
                <a:lnTo>
                  <a:pt x="4046146" y="135717"/>
                </a:lnTo>
                <a:lnTo>
                  <a:pt x="4071212" y="172832"/>
                </a:lnTo>
                <a:lnTo>
                  <a:pt x="4091431" y="213133"/>
                </a:lnTo>
                <a:lnTo>
                  <a:pt x="4106387" y="256204"/>
                </a:lnTo>
                <a:lnTo>
                  <a:pt x="4115666" y="301630"/>
                </a:lnTo>
                <a:lnTo>
                  <a:pt x="4118851" y="348996"/>
                </a:lnTo>
                <a:lnTo>
                  <a:pt x="4118851" y="1744979"/>
                </a:lnTo>
                <a:lnTo>
                  <a:pt x="4115666" y="1792345"/>
                </a:lnTo>
                <a:lnTo>
                  <a:pt x="4106387" y="1837771"/>
                </a:lnTo>
                <a:lnTo>
                  <a:pt x="4091431" y="1880842"/>
                </a:lnTo>
                <a:lnTo>
                  <a:pt x="4071212" y="1921143"/>
                </a:lnTo>
                <a:lnTo>
                  <a:pt x="4046146" y="1958258"/>
                </a:lnTo>
                <a:lnTo>
                  <a:pt x="4016648" y="1991772"/>
                </a:lnTo>
                <a:lnTo>
                  <a:pt x="3983133" y="2021270"/>
                </a:lnTo>
                <a:lnTo>
                  <a:pt x="3946018" y="2046336"/>
                </a:lnTo>
                <a:lnTo>
                  <a:pt x="3905717" y="2066555"/>
                </a:lnTo>
                <a:lnTo>
                  <a:pt x="3862646" y="2081512"/>
                </a:lnTo>
                <a:lnTo>
                  <a:pt x="3817220" y="2090790"/>
                </a:lnTo>
                <a:lnTo>
                  <a:pt x="3769855" y="2093976"/>
                </a:lnTo>
                <a:lnTo>
                  <a:pt x="349008" y="2093976"/>
                </a:lnTo>
                <a:lnTo>
                  <a:pt x="301651" y="2090790"/>
                </a:lnTo>
                <a:lnTo>
                  <a:pt x="256229" y="2081512"/>
                </a:lnTo>
                <a:lnTo>
                  <a:pt x="213160" y="2066555"/>
                </a:lnTo>
                <a:lnTo>
                  <a:pt x="172859" y="2046336"/>
                </a:lnTo>
                <a:lnTo>
                  <a:pt x="135741" y="2021270"/>
                </a:lnTo>
                <a:lnTo>
                  <a:pt x="102223" y="1991772"/>
                </a:lnTo>
                <a:lnTo>
                  <a:pt x="72721" y="1958258"/>
                </a:lnTo>
                <a:lnTo>
                  <a:pt x="47650" y="1921143"/>
                </a:lnTo>
                <a:lnTo>
                  <a:pt x="27427" y="1880842"/>
                </a:lnTo>
                <a:lnTo>
                  <a:pt x="12467" y="1837771"/>
                </a:lnTo>
                <a:lnTo>
                  <a:pt x="3186" y="1792345"/>
                </a:lnTo>
                <a:lnTo>
                  <a:pt x="0" y="1744979"/>
                </a:lnTo>
                <a:lnTo>
                  <a:pt x="0" y="348996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solidFill>
              <a:srgbClr val="4BACC6"/>
            </a:solidFill>
            <a:prstDash val="solid"/>
          </a:ln>
          <a:effectLst/>
        </p:spPr>
        <p:txBody>
          <a:bodyPr wrap="square" lIns="0" tIns="0" rIns="0" bIns="0" rtlCol="0"/>
          <a:lstStyle/>
          <a:p>
            <a:pPr marL="36000" lvl="0" algn="ctr"/>
            <a:r>
              <a:rPr lang="ru-RU" sz="24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Новые</a:t>
            </a:r>
            <a:r>
              <a:rPr lang="ru-RU" sz="2400" b="1" spc="-4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(внедряемые</a:t>
            </a:r>
            <a:r>
              <a:rPr lang="ru-RU" sz="2400" b="1" spc="-4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b="1" dirty="0">
                <a:solidFill>
                  <a:srgbClr val="000009"/>
                </a:solidFill>
                <a:latin typeface="Times New Roman"/>
                <a:cs typeface="Times New Roman"/>
              </a:rPr>
              <a:t>в</a:t>
            </a:r>
            <a:r>
              <a:rPr lang="ru-RU" sz="2400" b="1" spc="-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b="1" dirty="0">
                <a:solidFill>
                  <a:srgbClr val="000009"/>
                </a:solidFill>
                <a:latin typeface="Times New Roman"/>
                <a:cs typeface="Times New Roman"/>
              </a:rPr>
              <a:t>ОО)</a:t>
            </a:r>
            <a:endParaRPr lang="ru-RU" sz="2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6000" lvl="0" algn="ctr"/>
            <a:r>
              <a:rPr lang="ru-RU" sz="24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формы</a:t>
            </a:r>
            <a:endParaRPr lang="ru-RU" sz="2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6000" marR="5080" lvl="0" algn="ctr"/>
            <a:r>
              <a:rPr lang="ru-RU" sz="2400" dirty="0">
                <a:solidFill>
                  <a:srgbClr val="000009"/>
                </a:solidFill>
                <a:latin typeface="Times New Roman"/>
                <a:cs typeface="Times New Roman"/>
              </a:rPr>
              <a:t>Совместные и семейные </a:t>
            </a:r>
            <a:r>
              <a:rPr lang="ru-RU"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проекты </a:t>
            </a:r>
            <a:r>
              <a:rPr lang="ru-RU" sz="2400" spc="-48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9"/>
                </a:solidFill>
                <a:latin typeface="Times New Roman"/>
                <a:cs typeface="Times New Roman"/>
              </a:rPr>
              <a:t>различной </a:t>
            </a:r>
            <a:r>
              <a:rPr lang="ru-RU"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направленности </a:t>
            </a:r>
            <a:r>
              <a:rPr lang="ru-RU" sz="2400" dirty="0">
                <a:solidFill>
                  <a:srgbClr val="000009"/>
                </a:solidFill>
                <a:latin typeface="Times New Roman"/>
                <a:cs typeface="Times New Roman"/>
              </a:rPr>
              <a:t> Опосредованное</a:t>
            </a:r>
            <a:r>
              <a:rPr lang="ru-RU" sz="2400" spc="-3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9"/>
                </a:solidFill>
                <a:latin typeface="Times New Roman"/>
                <a:cs typeface="Times New Roman"/>
              </a:rPr>
              <a:t>интернет-</a:t>
            </a:r>
            <a:endParaRPr lang="ru-RU" sz="2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6000" lvl="0" algn="ctr"/>
            <a:r>
              <a:rPr lang="ru-RU" sz="2400" dirty="0">
                <a:solidFill>
                  <a:srgbClr val="000009"/>
                </a:solidFill>
                <a:latin typeface="Times New Roman"/>
                <a:cs typeface="Times New Roman"/>
              </a:rPr>
              <a:t>общение</a:t>
            </a:r>
            <a:endParaRPr lang="ru-RU" sz="2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13"/>
          <p:cNvSpPr/>
          <p:nvPr/>
        </p:nvSpPr>
        <p:spPr>
          <a:xfrm>
            <a:off x="6286498" y="895350"/>
            <a:ext cx="5313045" cy="2651378"/>
          </a:xfrm>
          <a:custGeom>
            <a:avLst/>
            <a:gdLst/>
            <a:ahLst/>
            <a:cxnLst/>
            <a:rect l="l" t="t" r="r" b="b"/>
            <a:pathLst>
              <a:path w="4172584" h="2094229">
                <a:moveTo>
                  <a:pt x="0" y="348996"/>
                </a:moveTo>
                <a:lnTo>
                  <a:pt x="3185" y="301630"/>
                </a:lnTo>
                <a:lnTo>
                  <a:pt x="12463" y="256204"/>
                </a:lnTo>
                <a:lnTo>
                  <a:pt x="27420" y="213133"/>
                </a:lnTo>
                <a:lnTo>
                  <a:pt x="47639" y="172832"/>
                </a:lnTo>
                <a:lnTo>
                  <a:pt x="72705" y="135717"/>
                </a:lnTo>
                <a:lnTo>
                  <a:pt x="102203" y="102203"/>
                </a:lnTo>
                <a:lnTo>
                  <a:pt x="135717" y="72705"/>
                </a:lnTo>
                <a:lnTo>
                  <a:pt x="172832" y="47639"/>
                </a:lnTo>
                <a:lnTo>
                  <a:pt x="213133" y="27420"/>
                </a:lnTo>
                <a:lnTo>
                  <a:pt x="256204" y="12463"/>
                </a:lnTo>
                <a:lnTo>
                  <a:pt x="301630" y="3185"/>
                </a:lnTo>
                <a:lnTo>
                  <a:pt x="348995" y="0"/>
                </a:lnTo>
                <a:lnTo>
                  <a:pt x="3823589" y="0"/>
                </a:lnTo>
                <a:lnTo>
                  <a:pt x="3870927" y="3185"/>
                </a:lnTo>
                <a:lnTo>
                  <a:pt x="3916336" y="12463"/>
                </a:lnTo>
                <a:lnTo>
                  <a:pt x="3959397" y="27420"/>
                </a:lnTo>
                <a:lnTo>
                  <a:pt x="3999695" y="47639"/>
                </a:lnTo>
                <a:lnTo>
                  <a:pt x="4036813" y="72705"/>
                </a:lnTo>
                <a:lnTo>
                  <a:pt x="4070334" y="102203"/>
                </a:lnTo>
                <a:lnTo>
                  <a:pt x="4099841" y="135717"/>
                </a:lnTo>
                <a:lnTo>
                  <a:pt x="4124917" y="172832"/>
                </a:lnTo>
                <a:lnTo>
                  <a:pt x="4145147" y="213133"/>
                </a:lnTo>
                <a:lnTo>
                  <a:pt x="4160112" y="256204"/>
                </a:lnTo>
                <a:lnTo>
                  <a:pt x="4169397" y="301630"/>
                </a:lnTo>
                <a:lnTo>
                  <a:pt x="4172585" y="348996"/>
                </a:lnTo>
                <a:lnTo>
                  <a:pt x="4172585" y="1744979"/>
                </a:lnTo>
                <a:lnTo>
                  <a:pt x="4169397" y="1792345"/>
                </a:lnTo>
                <a:lnTo>
                  <a:pt x="4160112" y="1837771"/>
                </a:lnTo>
                <a:lnTo>
                  <a:pt x="4145147" y="1880842"/>
                </a:lnTo>
                <a:lnTo>
                  <a:pt x="4124917" y="1921143"/>
                </a:lnTo>
                <a:lnTo>
                  <a:pt x="4099841" y="1958258"/>
                </a:lnTo>
                <a:lnTo>
                  <a:pt x="4070334" y="1991772"/>
                </a:lnTo>
                <a:lnTo>
                  <a:pt x="4036813" y="2021270"/>
                </a:lnTo>
                <a:lnTo>
                  <a:pt x="3999695" y="2046336"/>
                </a:lnTo>
                <a:lnTo>
                  <a:pt x="3959397" y="2066555"/>
                </a:lnTo>
                <a:lnTo>
                  <a:pt x="3916336" y="2081512"/>
                </a:lnTo>
                <a:lnTo>
                  <a:pt x="3870927" y="2090790"/>
                </a:lnTo>
                <a:lnTo>
                  <a:pt x="3823589" y="2093976"/>
                </a:lnTo>
                <a:lnTo>
                  <a:pt x="348995" y="2093976"/>
                </a:lnTo>
                <a:lnTo>
                  <a:pt x="301630" y="2090790"/>
                </a:lnTo>
                <a:lnTo>
                  <a:pt x="256204" y="2081512"/>
                </a:lnTo>
                <a:lnTo>
                  <a:pt x="213133" y="2066555"/>
                </a:lnTo>
                <a:lnTo>
                  <a:pt x="172832" y="2046336"/>
                </a:lnTo>
                <a:lnTo>
                  <a:pt x="135717" y="2021270"/>
                </a:lnTo>
                <a:lnTo>
                  <a:pt x="102203" y="1991772"/>
                </a:lnTo>
                <a:lnTo>
                  <a:pt x="72705" y="1958258"/>
                </a:lnTo>
                <a:lnTo>
                  <a:pt x="47639" y="1921143"/>
                </a:lnTo>
                <a:lnTo>
                  <a:pt x="27420" y="1880842"/>
                </a:lnTo>
                <a:lnTo>
                  <a:pt x="12463" y="1837771"/>
                </a:lnTo>
                <a:lnTo>
                  <a:pt x="3185" y="1792345"/>
                </a:lnTo>
                <a:lnTo>
                  <a:pt x="0" y="1744979"/>
                </a:lnTo>
                <a:lnTo>
                  <a:pt x="0" y="348996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solidFill>
              <a:srgbClr val="4BACC6"/>
            </a:solidFill>
            <a:prstDash val="solid"/>
          </a:ln>
          <a:effectLst/>
        </p:spPr>
        <p:txBody>
          <a:bodyPr wrap="square" lIns="0" tIns="0" rIns="0" bIns="0" rtlCol="0"/>
          <a:lstStyle/>
          <a:p>
            <a:pPr marL="36000" marR="75565" lvl="0" algn="ctr"/>
            <a:r>
              <a:rPr lang="ru-RU" sz="24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Формы </a:t>
            </a:r>
            <a:r>
              <a:rPr lang="ru-RU" sz="2400" b="1" spc="-20" dirty="0">
                <a:solidFill>
                  <a:srgbClr val="000009"/>
                </a:solidFill>
                <a:latin typeface="Times New Roman"/>
                <a:cs typeface="Times New Roman"/>
              </a:rPr>
              <a:t>наглядного </a:t>
            </a:r>
            <a:r>
              <a:rPr lang="ru-RU" sz="24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 информационного</a:t>
            </a:r>
            <a:r>
              <a:rPr lang="ru-RU" sz="2400" b="1" spc="6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обеспечения </a:t>
            </a:r>
            <a:r>
              <a:rPr lang="ru-RU" sz="2400" b="1" spc="-43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</a:p>
          <a:p>
            <a:pPr marL="36000" marR="75565" lvl="0" algn="ctr"/>
            <a:r>
              <a:rPr lang="ru-RU"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Информационные </a:t>
            </a:r>
            <a:r>
              <a:rPr lang="ru-RU" sz="2400" dirty="0">
                <a:solidFill>
                  <a:srgbClr val="000009"/>
                </a:solidFill>
                <a:latin typeface="Times New Roman"/>
                <a:cs typeface="Times New Roman"/>
              </a:rPr>
              <a:t>стенды и </a:t>
            </a:r>
            <a:r>
              <a:rPr lang="ru-RU" sz="24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тематические</a:t>
            </a:r>
            <a:r>
              <a:rPr lang="ru-RU" sz="2400" spc="-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9"/>
                </a:solidFill>
                <a:latin typeface="Times New Roman"/>
                <a:cs typeface="Times New Roman"/>
              </a:rPr>
              <a:t>выставки</a:t>
            </a:r>
            <a:endParaRPr lang="ru-RU" sz="2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6000" marR="5080" lvl="0" algn="ctr"/>
            <a:r>
              <a:rPr lang="ru-RU" sz="2400" dirty="0">
                <a:solidFill>
                  <a:srgbClr val="000009"/>
                </a:solidFill>
                <a:latin typeface="Times New Roman"/>
                <a:cs typeface="Times New Roman"/>
              </a:rPr>
              <a:t>Выставки</a:t>
            </a:r>
            <a:r>
              <a:rPr lang="ru-RU" sz="2400" spc="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9"/>
                </a:solidFill>
                <a:latin typeface="Times New Roman"/>
                <a:cs typeface="Times New Roman"/>
              </a:rPr>
              <a:t>детских</a:t>
            </a:r>
            <a:r>
              <a:rPr lang="ru-RU" sz="2400" spc="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работ </a:t>
            </a:r>
            <a:r>
              <a:rPr lang="ru-RU" sz="24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Открытые</a:t>
            </a:r>
            <a:r>
              <a:rPr lang="ru-RU" sz="24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мероприятия</a:t>
            </a:r>
            <a:r>
              <a:rPr lang="ru-RU" sz="24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специалистов </a:t>
            </a:r>
            <a:r>
              <a:rPr lang="ru-RU" sz="2400" dirty="0">
                <a:solidFill>
                  <a:srgbClr val="000009"/>
                </a:solidFill>
                <a:latin typeface="Times New Roman"/>
                <a:cs typeface="Times New Roman"/>
              </a:rPr>
              <a:t>и </a:t>
            </a:r>
            <a:r>
              <a:rPr lang="ru-RU" sz="2400" spc="-43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9"/>
                </a:solidFill>
                <a:latin typeface="Times New Roman"/>
                <a:cs typeface="Times New Roman"/>
              </a:rPr>
              <a:t>воспитателей</a:t>
            </a:r>
            <a:endParaRPr lang="ru-RU" sz="2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13"/>
          <p:cNvSpPr/>
          <p:nvPr/>
        </p:nvSpPr>
        <p:spPr>
          <a:xfrm>
            <a:off x="647076" y="3699128"/>
            <a:ext cx="5010773" cy="2987422"/>
          </a:xfrm>
          <a:custGeom>
            <a:avLst/>
            <a:gdLst/>
            <a:ahLst/>
            <a:cxnLst/>
            <a:rect l="l" t="t" r="r" b="b"/>
            <a:pathLst>
              <a:path w="4172584" h="2094229">
                <a:moveTo>
                  <a:pt x="0" y="348996"/>
                </a:moveTo>
                <a:lnTo>
                  <a:pt x="3185" y="301630"/>
                </a:lnTo>
                <a:lnTo>
                  <a:pt x="12463" y="256204"/>
                </a:lnTo>
                <a:lnTo>
                  <a:pt x="27420" y="213133"/>
                </a:lnTo>
                <a:lnTo>
                  <a:pt x="47639" y="172832"/>
                </a:lnTo>
                <a:lnTo>
                  <a:pt x="72705" y="135717"/>
                </a:lnTo>
                <a:lnTo>
                  <a:pt x="102203" y="102203"/>
                </a:lnTo>
                <a:lnTo>
                  <a:pt x="135717" y="72705"/>
                </a:lnTo>
                <a:lnTo>
                  <a:pt x="172832" y="47639"/>
                </a:lnTo>
                <a:lnTo>
                  <a:pt x="213133" y="27420"/>
                </a:lnTo>
                <a:lnTo>
                  <a:pt x="256204" y="12463"/>
                </a:lnTo>
                <a:lnTo>
                  <a:pt x="301630" y="3185"/>
                </a:lnTo>
                <a:lnTo>
                  <a:pt x="348995" y="0"/>
                </a:lnTo>
                <a:lnTo>
                  <a:pt x="3823589" y="0"/>
                </a:lnTo>
                <a:lnTo>
                  <a:pt x="3870927" y="3185"/>
                </a:lnTo>
                <a:lnTo>
                  <a:pt x="3916336" y="12463"/>
                </a:lnTo>
                <a:lnTo>
                  <a:pt x="3959397" y="27420"/>
                </a:lnTo>
                <a:lnTo>
                  <a:pt x="3999695" y="47639"/>
                </a:lnTo>
                <a:lnTo>
                  <a:pt x="4036813" y="72705"/>
                </a:lnTo>
                <a:lnTo>
                  <a:pt x="4070334" y="102203"/>
                </a:lnTo>
                <a:lnTo>
                  <a:pt x="4099841" y="135717"/>
                </a:lnTo>
                <a:lnTo>
                  <a:pt x="4124917" y="172832"/>
                </a:lnTo>
                <a:lnTo>
                  <a:pt x="4145147" y="213133"/>
                </a:lnTo>
                <a:lnTo>
                  <a:pt x="4160112" y="256204"/>
                </a:lnTo>
                <a:lnTo>
                  <a:pt x="4169397" y="301630"/>
                </a:lnTo>
                <a:lnTo>
                  <a:pt x="4172585" y="348996"/>
                </a:lnTo>
                <a:lnTo>
                  <a:pt x="4172585" y="1744979"/>
                </a:lnTo>
                <a:lnTo>
                  <a:pt x="4169397" y="1792345"/>
                </a:lnTo>
                <a:lnTo>
                  <a:pt x="4160112" y="1837771"/>
                </a:lnTo>
                <a:lnTo>
                  <a:pt x="4145147" y="1880842"/>
                </a:lnTo>
                <a:lnTo>
                  <a:pt x="4124917" y="1921143"/>
                </a:lnTo>
                <a:lnTo>
                  <a:pt x="4099841" y="1958258"/>
                </a:lnTo>
                <a:lnTo>
                  <a:pt x="4070334" y="1991772"/>
                </a:lnTo>
                <a:lnTo>
                  <a:pt x="4036813" y="2021270"/>
                </a:lnTo>
                <a:lnTo>
                  <a:pt x="3999695" y="2046336"/>
                </a:lnTo>
                <a:lnTo>
                  <a:pt x="3959397" y="2066555"/>
                </a:lnTo>
                <a:lnTo>
                  <a:pt x="3916336" y="2081512"/>
                </a:lnTo>
                <a:lnTo>
                  <a:pt x="3870927" y="2090790"/>
                </a:lnTo>
                <a:lnTo>
                  <a:pt x="3823589" y="2093976"/>
                </a:lnTo>
                <a:lnTo>
                  <a:pt x="348995" y="2093976"/>
                </a:lnTo>
                <a:lnTo>
                  <a:pt x="301630" y="2090790"/>
                </a:lnTo>
                <a:lnTo>
                  <a:pt x="256204" y="2081512"/>
                </a:lnTo>
                <a:lnTo>
                  <a:pt x="213133" y="2066555"/>
                </a:lnTo>
                <a:lnTo>
                  <a:pt x="172832" y="2046336"/>
                </a:lnTo>
                <a:lnTo>
                  <a:pt x="135717" y="2021270"/>
                </a:lnTo>
                <a:lnTo>
                  <a:pt x="102203" y="1991772"/>
                </a:lnTo>
                <a:lnTo>
                  <a:pt x="72705" y="1958258"/>
                </a:lnTo>
                <a:lnTo>
                  <a:pt x="47639" y="1921143"/>
                </a:lnTo>
                <a:lnTo>
                  <a:pt x="27420" y="1880842"/>
                </a:lnTo>
                <a:lnTo>
                  <a:pt x="12463" y="1837771"/>
                </a:lnTo>
                <a:lnTo>
                  <a:pt x="3185" y="1792345"/>
                </a:lnTo>
                <a:lnTo>
                  <a:pt x="0" y="1744979"/>
                </a:lnTo>
                <a:lnTo>
                  <a:pt x="0" y="348996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solidFill>
              <a:srgbClr val="4BACC6"/>
            </a:solidFill>
            <a:prstDash val="solid"/>
          </a:ln>
          <a:effectLst/>
        </p:spPr>
        <p:txBody>
          <a:bodyPr wrap="square" lIns="0" tIns="0" rIns="0" bIns="0" rtlCol="0"/>
          <a:lstStyle/>
          <a:p>
            <a:pPr marL="36000" marR="541020" lvl="0" algn="ctr"/>
            <a:r>
              <a:rPr lang="ru-RU" sz="24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Коллективные </a:t>
            </a:r>
            <a:r>
              <a:rPr lang="ru-RU" sz="24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формы </a:t>
            </a:r>
            <a:r>
              <a:rPr lang="ru-RU" sz="2400" b="1" spc="-43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взаимодействия</a:t>
            </a:r>
            <a:endParaRPr lang="ru-RU" sz="2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6000" lvl="0" algn="ctr"/>
            <a:r>
              <a:rPr lang="ru-RU"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Общие</a:t>
            </a:r>
            <a:r>
              <a:rPr lang="ru-RU" sz="2400" spc="-10" dirty="0">
                <a:solidFill>
                  <a:srgbClr val="000009"/>
                </a:solidFill>
                <a:latin typeface="Times New Roman"/>
                <a:cs typeface="Times New Roman"/>
              </a:rPr>
              <a:t> родительские </a:t>
            </a:r>
            <a:r>
              <a:rPr lang="ru-RU"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собрания</a:t>
            </a:r>
            <a:endParaRPr lang="ru-RU" sz="2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6000" lvl="0" algn="ctr"/>
            <a:r>
              <a:rPr lang="ru-RU" sz="2400" spc="-15" dirty="0">
                <a:solidFill>
                  <a:srgbClr val="000009"/>
                </a:solidFill>
                <a:latin typeface="Times New Roman"/>
                <a:cs typeface="Times New Roman"/>
              </a:rPr>
              <a:t>Групповые</a:t>
            </a:r>
            <a:r>
              <a:rPr lang="ru-RU" sz="2400" spc="-4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spc="-10" dirty="0">
                <a:solidFill>
                  <a:srgbClr val="000009"/>
                </a:solidFill>
                <a:latin typeface="Times New Roman"/>
                <a:cs typeface="Times New Roman"/>
              </a:rPr>
              <a:t>родительские</a:t>
            </a:r>
            <a:r>
              <a:rPr lang="ru-RU"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 собрания</a:t>
            </a:r>
            <a:endParaRPr lang="ru-RU" sz="2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6000" lvl="0" algn="ctr"/>
            <a:r>
              <a:rPr lang="ru-RU" sz="2400" dirty="0">
                <a:solidFill>
                  <a:srgbClr val="000009"/>
                </a:solidFill>
                <a:latin typeface="Times New Roman"/>
                <a:cs typeface="Times New Roman"/>
              </a:rPr>
              <a:t>«День</a:t>
            </a:r>
            <a:r>
              <a:rPr lang="ru-RU" sz="24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открытых</a:t>
            </a:r>
            <a:r>
              <a:rPr lang="ru-RU" sz="2400" spc="-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дверей»</a:t>
            </a:r>
            <a:endParaRPr lang="ru-RU" sz="2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6000" marR="6985" lvl="0" algn="ctr"/>
            <a:r>
              <a:rPr lang="ru-RU" sz="2400" spc="-10" dirty="0">
                <a:solidFill>
                  <a:srgbClr val="000009"/>
                </a:solidFill>
                <a:latin typeface="Times New Roman"/>
                <a:cs typeface="Times New Roman"/>
              </a:rPr>
              <a:t>«Школа молодых родителей»</a:t>
            </a:r>
            <a:endParaRPr lang="ru-RU" sz="2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6000" lvl="0" algn="ctr"/>
            <a:r>
              <a:rPr lang="ru-RU" sz="2400" spc="-10" dirty="0">
                <a:solidFill>
                  <a:srgbClr val="000009"/>
                </a:solidFill>
                <a:latin typeface="Times New Roman"/>
                <a:cs typeface="Times New Roman"/>
              </a:rPr>
              <a:t>Проведение</a:t>
            </a:r>
            <a:r>
              <a:rPr lang="ru-RU"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9"/>
                </a:solidFill>
                <a:latin typeface="Times New Roman"/>
                <a:cs typeface="Times New Roman"/>
              </a:rPr>
              <a:t>детских</a:t>
            </a:r>
            <a:r>
              <a:rPr lang="ru-RU" sz="24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spc="-20" dirty="0">
                <a:solidFill>
                  <a:srgbClr val="000009"/>
                </a:solidFill>
                <a:latin typeface="Times New Roman"/>
                <a:cs typeface="Times New Roman"/>
              </a:rPr>
              <a:t>праздников</a:t>
            </a:r>
            <a:r>
              <a:rPr lang="ru-RU" sz="24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endParaRPr lang="ru-RU" sz="2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6000" lvl="0" algn="ctr"/>
            <a:r>
              <a:rPr lang="ru-RU" sz="2400" dirty="0">
                <a:solidFill>
                  <a:srgbClr val="000009"/>
                </a:solidFill>
                <a:latin typeface="Times New Roman"/>
                <a:cs typeface="Times New Roman"/>
              </a:rPr>
              <a:t>досугов</a:t>
            </a:r>
            <a:endParaRPr lang="ru-RU" sz="2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" name="object 13"/>
          <p:cNvSpPr/>
          <p:nvPr/>
        </p:nvSpPr>
        <p:spPr>
          <a:xfrm>
            <a:off x="6286500" y="3741926"/>
            <a:ext cx="5313043" cy="2944624"/>
          </a:xfrm>
          <a:custGeom>
            <a:avLst/>
            <a:gdLst/>
            <a:ahLst/>
            <a:cxnLst/>
            <a:rect l="l" t="t" r="r" b="b"/>
            <a:pathLst>
              <a:path w="4172584" h="2094229">
                <a:moveTo>
                  <a:pt x="0" y="348996"/>
                </a:moveTo>
                <a:lnTo>
                  <a:pt x="3185" y="301630"/>
                </a:lnTo>
                <a:lnTo>
                  <a:pt x="12463" y="256204"/>
                </a:lnTo>
                <a:lnTo>
                  <a:pt x="27420" y="213133"/>
                </a:lnTo>
                <a:lnTo>
                  <a:pt x="47639" y="172832"/>
                </a:lnTo>
                <a:lnTo>
                  <a:pt x="72705" y="135717"/>
                </a:lnTo>
                <a:lnTo>
                  <a:pt x="102203" y="102203"/>
                </a:lnTo>
                <a:lnTo>
                  <a:pt x="135717" y="72705"/>
                </a:lnTo>
                <a:lnTo>
                  <a:pt x="172832" y="47639"/>
                </a:lnTo>
                <a:lnTo>
                  <a:pt x="213133" y="27420"/>
                </a:lnTo>
                <a:lnTo>
                  <a:pt x="256204" y="12463"/>
                </a:lnTo>
                <a:lnTo>
                  <a:pt x="301630" y="3185"/>
                </a:lnTo>
                <a:lnTo>
                  <a:pt x="348995" y="0"/>
                </a:lnTo>
                <a:lnTo>
                  <a:pt x="3823589" y="0"/>
                </a:lnTo>
                <a:lnTo>
                  <a:pt x="3870927" y="3185"/>
                </a:lnTo>
                <a:lnTo>
                  <a:pt x="3916336" y="12463"/>
                </a:lnTo>
                <a:lnTo>
                  <a:pt x="3959397" y="27420"/>
                </a:lnTo>
                <a:lnTo>
                  <a:pt x="3999695" y="47639"/>
                </a:lnTo>
                <a:lnTo>
                  <a:pt x="4036813" y="72705"/>
                </a:lnTo>
                <a:lnTo>
                  <a:pt x="4070334" y="102203"/>
                </a:lnTo>
                <a:lnTo>
                  <a:pt x="4099841" y="135717"/>
                </a:lnTo>
                <a:lnTo>
                  <a:pt x="4124917" y="172832"/>
                </a:lnTo>
                <a:lnTo>
                  <a:pt x="4145147" y="213133"/>
                </a:lnTo>
                <a:lnTo>
                  <a:pt x="4160112" y="256204"/>
                </a:lnTo>
                <a:lnTo>
                  <a:pt x="4169397" y="301630"/>
                </a:lnTo>
                <a:lnTo>
                  <a:pt x="4172585" y="348996"/>
                </a:lnTo>
                <a:lnTo>
                  <a:pt x="4172585" y="1744979"/>
                </a:lnTo>
                <a:lnTo>
                  <a:pt x="4169397" y="1792345"/>
                </a:lnTo>
                <a:lnTo>
                  <a:pt x="4160112" y="1837771"/>
                </a:lnTo>
                <a:lnTo>
                  <a:pt x="4145147" y="1880842"/>
                </a:lnTo>
                <a:lnTo>
                  <a:pt x="4124917" y="1921143"/>
                </a:lnTo>
                <a:lnTo>
                  <a:pt x="4099841" y="1958258"/>
                </a:lnTo>
                <a:lnTo>
                  <a:pt x="4070334" y="1991772"/>
                </a:lnTo>
                <a:lnTo>
                  <a:pt x="4036813" y="2021270"/>
                </a:lnTo>
                <a:lnTo>
                  <a:pt x="3999695" y="2046336"/>
                </a:lnTo>
                <a:lnTo>
                  <a:pt x="3959397" y="2066555"/>
                </a:lnTo>
                <a:lnTo>
                  <a:pt x="3916336" y="2081512"/>
                </a:lnTo>
                <a:lnTo>
                  <a:pt x="3870927" y="2090790"/>
                </a:lnTo>
                <a:lnTo>
                  <a:pt x="3823589" y="2093976"/>
                </a:lnTo>
                <a:lnTo>
                  <a:pt x="348995" y="2093976"/>
                </a:lnTo>
                <a:lnTo>
                  <a:pt x="301630" y="2090790"/>
                </a:lnTo>
                <a:lnTo>
                  <a:pt x="256204" y="2081512"/>
                </a:lnTo>
                <a:lnTo>
                  <a:pt x="213133" y="2066555"/>
                </a:lnTo>
                <a:lnTo>
                  <a:pt x="172832" y="2046336"/>
                </a:lnTo>
                <a:lnTo>
                  <a:pt x="135717" y="2021270"/>
                </a:lnTo>
                <a:lnTo>
                  <a:pt x="102203" y="1991772"/>
                </a:lnTo>
                <a:lnTo>
                  <a:pt x="72705" y="1958258"/>
                </a:lnTo>
                <a:lnTo>
                  <a:pt x="47639" y="1921143"/>
                </a:lnTo>
                <a:lnTo>
                  <a:pt x="27420" y="1880842"/>
                </a:lnTo>
                <a:lnTo>
                  <a:pt x="12463" y="1837771"/>
                </a:lnTo>
                <a:lnTo>
                  <a:pt x="3185" y="1792345"/>
                </a:lnTo>
                <a:lnTo>
                  <a:pt x="0" y="1744979"/>
                </a:lnTo>
                <a:lnTo>
                  <a:pt x="0" y="348996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solidFill>
              <a:srgbClr val="4BACC6"/>
            </a:solidFill>
            <a:prstDash val="solid"/>
          </a:ln>
          <a:effectLst/>
        </p:spPr>
        <p:txBody>
          <a:bodyPr wrap="square" lIns="0" tIns="0" rIns="0" bIns="0" rtlCol="0"/>
          <a:lstStyle/>
          <a:p>
            <a:pPr marL="12065" marR="5080" lvl="0" algn="ctr">
              <a:spcBef>
                <a:spcPts val="100"/>
              </a:spcBef>
            </a:pPr>
            <a:r>
              <a:rPr lang="ru-RU" sz="24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Индивидуальные</a:t>
            </a:r>
            <a:r>
              <a:rPr lang="ru-RU" sz="2400" b="1" spc="-7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формы </a:t>
            </a:r>
            <a:r>
              <a:rPr lang="ru-RU" sz="2400" b="1" spc="-48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работы</a:t>
            </a:r>
            <a:endParaRPr lang="ru-RU" sz="2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87630" marR="79375" lvl="0" algn="ctr">
              <a:spcBef>
                <a:spcPts val="5"/>
              </a:spcBef>
            </a:pPr>
            <a:r>
              <a:rPr lang="ru-RU" sz="2400" spc="-10" dirty="0">
                <a:solidFill>
                  <a:srgbClr val="000009"/>
                </a:solidFill>
                <a:latin typeface="Times New Roman"/>
                <a:cs typeface="Times New Roman"/>
              </a:rPr>
              <a:t>Анкетирование </a:t>
            </a:r>
            <a:r>
              <a:rPr lang="ru-RU" sz="2400" dirty="0">
                <a:solidFill>
                  <a:srgbClr val="000009"/>
                </a:solidFill>
                <a:latin typeface="Times New Roman"/>
                <a:cs typeface="Times New Roman"/>
              </a:rPr>
              <a:t>и </a:t>
            </a:r>
            <a:r>
              <a:rPr lang="ru-RU" sz="2400" spc="10" dirty="0">
                <a:solidFill>
                  <a:srgbClr val="000009"/>
                </a:solidFill>
                <a:latin typeface="Times New Roman"/>
                <a:cs typeface="Times New Roman"/>
              </a:rPr>
              <a:t>опросы</a:t>
            </a:r>
          </a:p>
          <a:p>
            <a:pPr marL="87630" marR="79375" lvl="0" algn="ctr">
              <a:spcBef>
                <a:spcPts val="5"/>
              </a:spcBef>
            </a:pPr>
            <a:r>
              <a:rPr lang="ru-RU" sz="24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spc="-48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spc="5" dirty="0">
                <a:solidFill>
                  <a:srgbClr val="000009"/>
                </a:solidFill>
                <a:latin typeface="Times New Roman"/>
                <a:cs typeface="Times New Roman"/>
              </a:rPr>
              <a:t>Беседы</a:t>
            </a:r>
            <a:r>
              <a:rPr lang="ru-RU" sz="2400" spc="-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r>
              <a:rPr lang="ru-RU" sz="24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spc="-25" dirty="0">
                <a:solidFill>
                  <a:srgbClr val="000009"/>
                </a:solidFill>
                <a:latin typeface="Times New Roman"/>
                <a:cs typeface="Times New Roman"/>
              </a:rPr>
              <a:t>консультации</a:t>
            </a:r>
            <a:endParaRPr lang="ru-RU" sz="24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01650" marR="494030" lvl="0" indent="-3810" algn="ctr"/>
            <a:r>
              <a:rPr lang="ru-RU" sz="2400" spc="-5" dirty="0">
                <a:solidFill>
                  <a:srgbClr val="000009"/>
                </a:solidFill>
                <a:latin typeface="Times New Roman"/>
                <a:cs typeface="Times New Roman"/>
              </a:rPr>
              <a:t>специалистов </a:t>
            </a:r>
            <a:r>
              <a:rPr lang="ru-RU" sz="24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spc="-15" dirty="0">
                <a:solidFill>
                  <a:srgbClr val="000009"/>
                </a:solidFill>
                <a:latin typeface="Times New Roman"/>
                <a:cs typeface="Times New Roman"/>
              </a:rPr>
              <a:t>Родительский</a:t>
            </a:r>
            <a:r>
              <a:rPr lang="ru-RU" sz="2400" spc="-3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0009"/>
                </a:solidFill>
                <a:latin typeface="Times New Roman"/>
                <a:cs typeface="Times New Roman"/>
              </a:rPr>
              <a:t>час</a:t>
            </a:r>
            <a:endParaRPr lang="ru-RU" sz="2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0442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949569" y="2589439"/>
            <a:ext cx="888023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7500" lvl="0" indent="-571500">
              <a:buSzPct val="94444"/>
              <a:buFont typeface="Wingdings" panose="05000000000000000000" pitchFamily="2" charset="2"/>
              <a:buChar char="v"/>
              <a:tabLst>
                <a:tab pos="526415" algn="l"/>
              </a:tabLst>
            </a:pPr>
            <a:r>
              <a:rPr lang="ru-RU" sz="3600" spc="-5" dirty="0">
                <a:solidFill>
                  <a:prstClr val="black"/>
                </a:solidFill>
                <a:latin typeface="Times New Roman"/>
                <a:cs typeface="Times New Roman"/>
              </a:rPr>
              <a:t>содержательно-насыщенная</a:t>
            </a:r>
            <a:endParaRPr lang="ru-RU" sz="3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607500" lvl="1" indent="-571500">
              <a:buFont typeface="Wingdings" panose="05000000000000000000" pitchFamily="2" charset="2"/>
              <a:buChar char="v"/>
              <a:tabLst>
                <a:tab pos="991235" algn="l"/>
              </a:tabLst>
            </a:pPr>
            <a:r>
              <a:rPr lang="ru-RU" sz="3600" spc="-5" dirty="0">
                <a:solidFill>
                  <a:prstClr val="black"/>
                </a:solidFill>
                <a:latin typeface="Times New Roman"/>
                <a:cs typeface="Times New Roman"/>
              </a:rPr>
              <a:t>трансформируемая</a:t>
            </a:r>
            <a:endParaRPr lang="ru-RU" sz="3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607500" lvl="0" indent="-571500">
              <a:buFont typeface="Wingdings" panose="05000000000000000000" pitchFamily="2" charset="2"/>
              <a:buChar char="v"/>
              <a:tabLst>
                <a:tab pos="876935" algn="l"/>
              </a:tabLst>
            </a:pPr>
            <a:r>
              <a:rPr lang="ru-RU" sz="3600" spc="-10" dirty="0">
                <a:solidFill>
                  <a:prstClr val="black"/>
                </a:solidFill>
                <a:latin typeface="Times New Roman"/>
                <a:cs typeface="Times New Roman"/>
              </a:rPr>
              <a:t>полифункциональная</a:t>
            </a:r>
            <a:endParaRPr lang="ru-RU" sz="3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607500" lvl="1" indent="-571500">
              <a:buFont typeface="Wingdings" panose="05000000000000000000" pitchFamily="2" charset="2"/>
              <a:buChar char="v"/>
              <a:tabLst>
                <a:tab pos="1323340" algn="l"/>
              </a:tabLst>
            </a:pPr>
            <a:r>
              <a:rPr lang="ru-RU" sz="3600" spc="-10" dirty="0">
                <a:solidFill>
                  <a:prstClr val="black"/>
                </a:solidFill>
                <a:latin typeface="Times New Roman"/>
                <a:cs typeface="Times New Roman"/>
              </a:rPr>
              <a:t>вариативная</a:t>
            </a:r>
            <a:endParaRPr lang="ru-RU" sz="3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607500" lvl="2" indent="-571500">
              <a:buFont typeface="Wingdings" panose="05000000000000000000" pitchFamily="2" charset="2"/>
              <a:buChar char="v"/>
              <a:tabLst>
                <a:tab pos="1421130" algn="l"/>
              </a:tabLst>
            </a:pPr>
            <a:r>
              <a:rPr lang="ru-RU" sz="3600" dirty="0">
                <a:solidFill>
                  <a:prstClr val="black"/>
                </a:solidFill>
                <a:latin typeface="Times New Roman"/>
                <a:cs typeface="Times New Roman"/>
              </a:rPr>
              <a:t>доступная</a:t>
            </a:r>
          </a:p>
          <a:p>
            <a:pPr marL="607500" lvl="2" indent="-571500">
              <a:buFont typeface="Wingdings" panose="05000000000000000000" pitchFamily="2" charset="2"/>
              <a:buChar char="v"/>
              <a:tabLst>
                <a:tab pos="1384300" algn="l"/>
              </a:tabLst>
            </a:pPr>
            <a:r>
              <a:rPr lang="ru-RU" sz="3600" spc="-5" dirty="0">
                <a:solidFill>
                  <a:prstClr val="black"/>
                </a:solidFill>
                <a:latin typeface="Times New Roman"/>
                <a:cs typeface="Times New Roman"/>
              </a:rPr>
              <a:t>безопасная</a:t>
            </a:r>
            <a:endParaRPr lang="ru-RU" sz="36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153FC9-1976-4616-9AD9-EDCCAD5794D9}"/>
              </a:ext>
            </a:extLst>
          </p:cNvPr>
          <p:cNvSpPr txBox="1"/>
          <p:nvPr/>
        </p:nvSpPr>
        <p:spPr>
          <a:xfrm>
            <a:off x="166255" y="549450"/>
            <a:ext cx="110374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" lvl="0" algn="ctr">
              <a:spcBef>
                <a:spcPts val="95"/>
              </a:spcBef>
            </a:pPr>
            <a:r>
              <a:rPr lang="ru-RU" sz="2800" b="1" spc="-40" dirty="0">
                <a:solidFill>
                  <a:srgbClr val="212121"/>
                </a:solidFill>
                <a:latin typeface="Times New Roman"/>
                <a:cs typeface="Times New Roman"/>
              </a:rPr>
              <a:t>РАЗВИВАЮЩАЯ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065" marR="5080" lvl="0" algn="ctr"/>
            <a:r>
              <a:rPr lang="ru-RU" sz="2800" b="1" spc="-15" dirty="0">
                <a:solidFill>
                  <a:srgbClr val="212121"/>
                </a:solidFill>
                <a:latin typeface="Times New Roman"/>
                <a:cs typeface="Times New Roman"/>
              </a:rPr>
              <a:t>ПРЕДМЕТНО-ПРОСТРАНСТВЕННАЯ </a:t>
            </a:r>
            <a:r>
              <a:rPr lang="ru-RU" sz="2800" b="1" spc="-38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lang="ru-RU" sz="2800" b="1" spc="-10" dirty="0">
                <a:solidFill>
                  <a:srgbClr val="212121"/>
                </a:solidFill>
                <a:latin typeface="Times New Roman"/>
                <a:cs typeface="Times New Roman"/>
              </a:rPr>
              <a:t>СРЕДА</a:t>
            </a:r>
            <a:r>
              <a:rPr lang="ru-RU" sz="2800" b="1" spc="-30" dirty="0">
                <a:solidFill>
                  <a:srgbClr val="212121"/>
                </a:solidFill>
                <a:latin typeface="Times New Roman"/>
                <a:cs typeface="Times New Roman"/>
              </a:rPr>
              <a:t>: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18256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2581" y="14786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kern="0" spc="-5" dirty="0">
                <a:solidFill>
                  <a:srgbClr val="000009"/>
                </a:solidFill>
                <a:latin typeface="Times New Roman"/>
                <a:cs typeface="Times New Roman"/>
              </a:rPr>
              <a:t>Реализацию</a:t>
            </a:r>
            <a:r>
              <a:rPr lang="ru-RU" sz="2400" b="1" kern="0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b="1" kern="0" spc="-25" dirty="0">
                <a:solidFill>
                  <a:srgbClr val="000009"/>
                </a:solidFill>
                <a:latin typeface="Times New Roman"/>
                <a:cs typeface="Times New Roman"/>
              </a:rPr>
              <a:t>АООП</a:t>
            </a:r>
            <a:r>
              <a:rPr lang="ru-RU" sz="2400" b="1" kern="0" spc="-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b="1" kern="0" spc="-10" dirty="0">
                <a:solidFill>
                  <a:srgbClr val="000009"/>
                </a:solidFill>
                <a:latin typeface="Times New Roman"/>
                <a:cs typeface="Times New Roman"/>
              </a:rPr>
              <a:t>осуществляют</a:t>
            </a:r>
            <a:r>
              <a:rPr lang="ru-RU" sz="2400" b="1" kern="0" spc="3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b="1" kern="0" spc="-5" dirty="0">
                <a:solidFill>
                  <a:srgbClr val="000009"/>
                </a:solidFill>
                <a:latin typeface="Times New Roman"/>
                <a:cs typeface="Times New Roman"/>
              </a:rPr>
              <a:t>следующие</a:t>
            </a:r>
            <a:r>
              <a:rPr lang="ru-RU" sz="2400" b="1" kern="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b="1" kern="0" spc="-10" dirty="0">
                <a:solidFill>
                  <a:srgbClr val="000009"/>
                </a:solidFill>
                <a:latin typeface="Times New Roman"/>
                <a:cs typeface="Times New Roman"/>
              </a:rPr>
              <a:t>педагоги</a:t>
            </a:r>
            <a:r>
              <a:rPr lang="ru-RU" sz="2400" b="1" kern="0" spc="-5" dirty="0">
                <a:solidFill>
                  <a:srgbClr val="000009"/>
                </a:solidFill>
                <a:latin typeface="Times New Roman"/>
                <a:cs typeface="Times New Roman"/>
              </a:rPr>
              <a:t>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485" y="1890346"/>
            <a:ext cx="11450515" cy="435805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3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- логопед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3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3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3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по физической культуре;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3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87262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5951" y="247650"/>
            <a:ext cx="9618662" cy="762000"/>
          </a:xfrm>
        </p:spPr>
        <p:txBody>
          <a:bodyPr>
            <a:noAutofit/>
          </a:bodyPr>
          <a:lstStyle/>
          <a:p>
            <a:pPr algn="ctr"/>
            <a:r>
              <a:rPr lang="ru-RU" sz="2400" b="1" kern="0" dirty="0">
                <a:solidFill>
                  <a:srgbClr val="000009"/>
                </a:solidFill>
                <a:latin typeface="Times New Roman"/>
                <a:cs typeface="Times New Roman"/>
              </a:rPr>
              <a:t>В </a:t>
            </a:r>
            <a:r>
              <a:rPr lang="ru-RU" sz="2400" b="1" kern="0" spc="-40" dirty="0">
                <a:solidFill>
                  <a:srgbClr val="000009"/>
                </a:solidFill>
                <a:latin typeface="Times New Roman"/>
                <a:cs typeface="Times New Roman"/>
              </a:rPr>
              <a:t>ОБРАЗОВАТЕЛЬНОЙ </a:t>
            </a:r>
            <a:r>
              <a:rPr lang="ru-RU" sz="2400" b="1" kern="0" spc="-25" dirty="0">
                <a:solidFill>
                  <a:srgbClr val="000009"/>
                </a:solidFill>
                <a:latin typeface="Times New Roman"/>
                <a:cs typeface="Times New Roman"/>
              </a:rPr>
              <a:t>ОРГАНИЗАЦИИ </a:t>
            </a:r>
            <a:r>
              <a:rPr lang="ru-RU" sz="2400" b="1" kern="0" spc="-20" dirty="0">
                <a:solidFill>
                  <a:srgbClr val="000009"/>
                </a:solidFill>
                <a:latin typeface="Times New Roman"/>
                <a:cs typeface="Times New Roman"/>
              </a:rPr>
              <a:t>СОЗДАНЫ </a:t>
            </a:r>
            <a:r>
              <a:rPr lang="ru-RU" sz="2400" b="1" kern="0" dirty="0">
                <a:solidFill>
                  <a:srgbClr val="000009"/>
                </a:solidFill>
                <a:latin typeface="Times New Roman"/>
                <a:cs typeface="Times New Roman"/>
              </a:rPr>
              <a:t>ОБЩИЕ И </a:t>
            </a:r>
            <a:r>
              <a:rPr lang="ru-RU" sz="2400" b="1" kern="0" spc="-43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b="1" kern="0" spc="-5" dirty="0">
                <a:solidFill>
                  <a:srgbClr val="000009"/>
                </a:solidFill>
                <a:latin typeface="Times New Roman"/>
                <a:cs typeface="Times New Roman"/>
              </a:rPr>
              <a:t>СПЕЦИАЛЬНЫЕ</a:t>
            </a:r>
            <a:r>
              <a:rPr lang="ru-RU" sz="2400" b="1" kern="0" spc="-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b="1" kern="0" spc="-10" dirty="0">
                <a:solidFill>
                  <a:srgbClr val="000009"/>
                </a:solidFill>
                <a:latin typeface="Times New Roman"/>
                <a:cs typeface="Times New Roman"/>
              </a:rPr>
              <a:t>МАТЕРИАЛЬНО-ТЕХНИЧЕСКИЕ</a:t>
            </a:r>
            <a:r>
              <a:rPr lang="ru-RU" sz="2400" b="1" kern="0" spc="-4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b="1" kern="0" spc="-10" dirty="0">
                <a:solidFill>
                  <a:srgbClr val="000009"/>
                </a:solidFill>
                <a:latin typeface="Times New Roman"/>
                <a:cs typeface="Times New Roman"/>
              </a:rPr>
              <a:t>УСЛОВИЯ</a:t>
            </a:r>
            <a:endParaRPr lang="ru-RU" sz="2400" dirty="0"/>
          </a:p>
        </p:txBody>
      </p:sp>
      <p:grpSp>
        <p:nvGrpSpPr>
          <p:cNvPr id="4" name="object 3"/>
          <p:cNvGrpSpPr/>
          <p:nvPr/>
        </p:nvGrpSpPr>
        <p:grpSpPr>
          <a:xfrm>
            <a:off x="589189" y="1071816"/>
            <a:ext cx="5240111" cy="2130425"/>
            <a:chOff x="518274" y="1319466"/>
            <a:chExt cx="3715385" cy="2130425"/>
          </a:xfrm>
        </p:grpSpPr>
        <p:sp>
          <p:nvSpPr>
            <p:cNvPr id="5" name="object 4"/>
            <p:cNvSpPr/>
            <p:nvPr/>
          </p:nvSpPr>
          <p:spPr>
            <a:xfrm>
              <a:off x="539546" y="1340738"/>
              <a:ext cx="3672840" cy="2087880"/>
            </a:xfrm>
            <a:custGeom>
              <a:avLst/>
              <a:gdLst/>
              <a:ahLst/>
              <a:cxnLst/>
              <a:rect l="l" t="t" r="r" b="b"/>
              <a:pathLst>
                <a:path w="3672840" h="2087879">
                  <a:moveTo>
                    <a:pt x="3324428" y="0"/>
                  </a:moveTo>
                  <a:lnTo>
                    <a:pt x="347980" y="0"/>
                  </a:lnTo>
                  <a:lnTo>
                    <a:pt x="300762" y="3177"/>
                  </a:lnTo>
                  <a:lnTo>
                    <a:pt x="255475" y="12432"/>
                  </a:lnTo>
                  <a:lnTo>
                    <a:pt x="212533" y="27350"/>
                  </a:lnTo>
                  <a:lnTo>
                    <a:pt x="172351" y="47516"/>
                  </a:lnTo>
                  <a:lnTo>
                    <a:pt x="135343" y="72516"/>
                  </a:lnTo>
                  <a:lnTo>
                    <a:pt x="101923" y="101933"/>
                  </a:lnTo>
                  <a:lnTo>
                    <a:pt x="72508" y="135353"/>
                  </a:lnTo>
                  <a:lnTo>
                    <a:pt x="47511" y="172362"/>
                  </a:lnTo>
                  <a:lnTo>
                    <a:pt x="27347" y="212544"/>
                  </a:lnTo>
                  <a:lnTo>
                    <a:pt x="12430" y="255484"/>
                  </a:lnTo>
                  <a:lnTo>
                    <a:pt x="3176" y="300768"/>
                  </a:lnTo>
                  <a:lnTo>
                    <a:pt x="0" y="347980"/>
                  </a:lnTo>
                  <a:lnTo>
                    <a:pt x="0" y="1739900"/>
                  </a:lnTo>
                  <a:lnTo>
                    <a:pt x="3176" y="1787111"/>
                  </a:lnTo>
                  <a:lnTo>
                    <a:pt x="12430" y="1832395"/>
                  </a:lnTo>
                  <a:lnTo>
                    <a:pt x="27347" y="1875335"/>
                  </a:lnTo>
                  <a:lnTo>
                    <a:pt x="47511" y="1915517"/>
                  </a:lnTo>
                  <a:lnTo>
                    <a:pt x="72508" y="1952526"/>
                  </a:lnTo>
                  <a:lnTo>
                    <a:pt x="101923" y="1985946"/>
                  </a:lnTo>
                  <a:lnTo>
                    <a:pt x="135343" y="2015363"/>
                  </a:lnTo>
                  <a:lnTo>
                    <a:pt x="172351" y="2040363"/>
                  </a:lnTo>
                  <a:lnTo>
                    <a:pt x="212533" y="2060529"/>
                  </a:lnTo>
                  <a:lnTo>
                    <a:pt x="255475" y="2075447"/>
                  </a:lnTo>
                  <a:lnTo>
                    <a:pt x="300762" y="2084702"/>
                  </a:lnTo>
                  <a:lnTo>
                    <a:pt x="347980" y="2087880"/>
                  </a:lnTo>
                  <a:lnTo>
                    <a:pt x="3324428" y="2087880"/>
                  </a:lnTo>
                  <a:lnTo>
                    <a:pt x="3371640" y="2084702"/>
                  </a:lnTo>
                  <a:lnTo>
                    <a:pt x="3416923" y="2075447"/>
                  </a:lnTo>
                  <a:lnTo>
                    <a:pt x="3459863" y="2060529"/>
                  </a:lnTo>
                  <a:lnTo>
                    <a:pt x="3500045" y="2040363"/>
                  </a:lnTo>
                  <a:lnTo>
                    <a:pt x="3537054" y="2015363"/>
                  </a:lnTo>
                  <a:lnTo>
                    <a:pt x="3570474" y="1985946"/>
                  </a:lnTo>
                  <a:lnTo>
                    <a:pt x="3599892" y="1952526"/>
                  </a:lnTo>
                  <a:lnTo>
                    <a:pt x="3624891" y="1915517"/>
                  </a:lnTo>
                  <a:lnTo>
                    <a:pt x="3645057" y="1875335"/>
                  </a:lnTo>
                  <a:lnTo>
                    <a:pt x="3659975" y="1832395"/>
                  </a:lnTo>
                  <a:lnTo>
                    <a:pt x="3669230" y="1787111"/>
                  </a:lnTo>
                  <a:lnTo>
                    <a:pt x="3672408" y="1739900"/>
                  </a:lnTo>
                  <a:lnTo>
                    <a:pt x="3672408" y="347980"/>
                  </a:lnTo>
                  <a:lnTo>
                    <a:pt x="3669230" y="300768"/>
                  </a:lnTo>
                  <a:lnTo>
                    <a:pt x="3659975" y="255484"/>
                  </a:lnTo>
                  <a:lnTo>
                    <a:pt x="3645057" y="212544"/>
                  </a:lnTo>
                  <a:lnTo>
                    <a:pt x="3624891" y="172362"/>
                  </a:lnTo>
                  <a:lnTo>
                    <a:pt x="3599892" y="135353"/>
                  </a:lnTo>
                  <a:lnTo>
                    <a:pt x="3570474" y="101933"/>
                  </a:lnTo>
                  <a:lnTo>
                    <a:pt x="3537054" y="72516"/>
                  </a:lnTo>
                  <a:lnTo>
                    <a:pt x="3500045" y="47516"/>
                  </a:lnTo>
                  <a:lnTo>
                    <a:pt x="3459863" y="27350"/>
                  </a:lnTo>
                  <a:lnTo>
                    <a:pt x="3416923" y="12432"/>
                  </a:lnTo>
                  <a:lnTo>
                    <a:pt x="3371640" y="3177"/>
                  </a:lnTo>
                  <a:lnTo>
                    <a:pt x="3324428" y="0"/>
                  </a:lnTo>
                  <a:close/>
                </a:path>
              </a:pathLst>
            </a:custGeom>
            <a:solidFill>
              <a:sysClr val="window" lastClr="FFFFFF"/>
            </a:solidFill>
            <a:ln w="25400" cap="flat" cmpd="sng" algn="ctr">
              <a:solidFill>
                <a:srgbClr val="4BACC6"/>
              </a:solidFill>
              <a:prstDash val="solid"/>
            </a:ln>
            <a:effectLst/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5"/>
            <p:cNvSpPr/>
            <p:nvPr/>
          </p:nvSpPr>
          <p:spPr>
            <a:xfrm>
              <a:off x="539546" y="1340738"/>
              <a:ext cx="3672840" cy="2087880"/>
            </a:xfrm>
            <a:custGeom>
              <a:avLst/>
              <a:gdLst/>
              <a:ahLst/>
              <a:cxnLst/>
              <a:rect l="l" t="t" r="r" b="b"/>
              <a:pathLst>
                <a:path w="3672840" h="2087879">
                  <a:moveTo>
                    <a:pt x="0" y="347980"/>
                  </a:moveTo>
                  <a:lnTo>
                    <a:pt x="3176" y="300768"/>
                  </a:lnTo>
                  <a:lnTo>
                    <a:pt x="12430" y="255484"/>
                  </a:lnTo>
                  <a:lnTo>
                    <a:pt x="27347" y="212544"/>
                  </a:lnTo>
                  <a:lnTo>
                    <a:pt x="47511" y="172362"/>
                  </a:lnTo>
                  <a:lnTo>
                    <a:pt x="72508" y="135353"/>
                  </a:lnTo>
                  <a:lnTo>
                    <a:pt x="101923" y="101933"/>
                  </a:lnTo>
                  <a:lnTo>
                    <a:pt x="135343" y="72516"/>
                  </a:lnTo>
                  <a:lnTo>
                    <a:pt x="172351" y="47516"/>
                  </a:lnTo>
                  <a:lnTo>
                    <a:pt x="212533" y="27350"/>
                  </a:lnTo>
                  <a:lnTo>
                    <a:pt x="255475" y="12432"/>
                  </a:lnTo>
                  <a:lnTo>
                    <a:pt x="300762" y="3177"/>
                  </a:lnTo>
                  <a:lnTo>
                    <a:pt x="347980" y="0"/>
                  </a:lnTo>
                  <a:lnTo>
                    <a:pt x="3324428" y="0"/>
                  </a:lnTo>
                  <a:lnTo>
                    <a:pt x="3371640" y="3177"/>
                  </a:lnTo>
                  <a:lnTo>
                    <a:pt x="3416923" y="12432"/>
                  </a:lnTo>
                  <a:lnTo>
                    <a:pt x="3459863" y="27350"/>
                  </a:lnTo>
                  <a:lnTo>
                    <a:pt x="3500045" y="47516"/>
                  </a:lnTo>
                  <a:lnTo>
                    <a:pt x="3537054" y="72516"/>
                  </a:lnTo>
                  <a:lnTo>
                    <a:pt x="3570474" y="101933"/>
                  </a:lnTo>
                  <a:lnTo>
                    <a:pt x="3599892" y="135353"/>
                  </a:lnTo>
                  <a:lnTo>
                    <a:pt x="3624891" y="172362"/>
                  </a:lnTo>
                  <a:lnTo>
                    <a:pt x="3645057" y="212544"/>
                  </a:lnTo>
                  <a:lnTo>
                    <a:pt x="3659975" y="255484"/>
                  </a:lnTo>
                  <a:lnTo>
                    <a:pt x="3669230" y="300768"/>
                  </a:lnTo>
                  <a:lnTo>
                    <a:pt x="3672408" y="347980"/>
                  </a:lnTo>
                  <a:lnTo>
                    <a:pt x="3672408" y="1739900"/>
                  </a:lnTo>
                  <a:lnTo>
                    <a:pt x="3669230" y="1787111"/>
                  </a:lnTo>
                  <a:lnTo>
                    <a:pt x="3659975" y="1832395"/>
                  </a:lnTo>
                  <a:lnTo>
                    <a:pt x="3645057" y="1875335"/>
                  </a:lnTo>
                  <a:lnTo>
                    <a:pt x="3624891" y="1915517"/>
                  </a:lnTo>
                  <a:lnTo>
                    <a:pt x="3599892" y="1952526"/>
                  </a:lnTo>
                  <a:lnTo>
                    <a:pt x="3570474" y="1985946"/>
                  </a:lnTo>
                  <a:lnTo>
                    <a:pt x="3537054" y="2015363"/>
                  </a:lnTo>
                  <a:lnTo>
                    <a:pt x="3500045" y="2040363"/>
                  </a:lnTo>
                  <a:lnTo>
                    <a:pt x="3459863" y="2060529"/>
                  </a:lnTo>
                  <a:lnTo>
                    <a:pt x="3416923" y="2075447"/>
                  </a:lnTo>
                  <a:lnTo>
                    <a:pt x="3371640" y="2084702"/>
                  </a:lnTo>
                  <a:lnTo>
                    <a:pt x="3324428" y="2087880"/>
                  </a:lnTo>
                  <a:lnTo>
                    <a:pt x="347980" y="2087880"/>
                  </a:lnTo>
                  <a:lnTo>
                    <a:pt x="300762" y="2084702"/>
                  </a:lnTo>
                  <a:lnTo>
                    <a:pt x="255475" y="2075447"/>
                  </a:lnTo>
                  <a:lnTo>
                    <a:pt x="212533" y="2060529"/>
                  </a:lnTo>
                  <a:lnTo>
                    <a:pt x="172351" y="2040363"/>
                  </a:lnTo>
                  <a:lnTo>
                    <a:pt x="135343" y="2015363"/>
                  </a:lnTo>
                  <a:lnTo>
                    <a:pt x="101923" y="1985946"/>
                  </a:lnTo>
                  <a:lnTo>
                    <a:pt x="72508" y="1952526"/>
                  </a:lnTo>
                  <a:lnTo>
                    <a:pt x="47511" y="1915517"/>
                  </a:lnTo>
                  <a:lnTo>
                    <a:pt x="27347" y="1875335"/>
                  </a:lnTo>
                  <a:lnTo>
                    <a:pt x="12430" y="1832395"/>
                  </a:lnTo>
                  <a:lnTo>
                    <a:pt x="3176" y="1787111"/>
                  </a:lnTo>
                  <a:lnTo>
                    <a:pt x="0" y="1739900"/>
                  </a:lnTo>
                  <a:lnTo>
                    <a:pt x="0" y="347980"/>
                  </a:lnTo>
                  <a:close/>
                </a:path>
              </a:pathLst>
            </a:custGeom>
            <a:solidFill>
              <a:sysClr val="window" lastClr="FFFFFF"/>
            </a:solidFill>
            <a:ln w="25400" cap="flat" cmpd="sng" algn="ctr">
              <a:solidFill>
                <a:srgbClr val="4BACC6"/>
              </a:solidFill>
              <a:prstDash val="solid"/>
            </a:ln>
            <a:effectLst/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" name="object 3"/>
          <p:cNvGrpSpPr/>
          <p:nvPr/>
        </p:nvGrpSpPr>
        <p:grpSpPr>
          <a:xfrm>
            <a:off x="3179584" y="3420180"/>
            <a:ext cx="5746463" cy="891540"/>
            <a:chOff x="518274" y="1319466"/>
            <a:chExt cx="3715385" cy="2130425"/>
          </a:xfrm>
        </p:grpSpPr>
        <p:sp>
          <p:nvSpPr>
            <p:cNvPr id="8" name="object 4"/>
            <p:cNvSpPr/>
            <p:nvPr/>
          </p:nvSpPr>
          <p:spPr>
            <a:xfrm>
              <a:off x="539546" y="1340738"/>
              <a:ext cx="3672840" cy="2087880"/>
            </a:xfrm>
            <a:custGeom>
              <a:avLst/>
              <a:gdLst/>
              <a:ahLst/>
              <a:cxnLst/>
              <a:rect l="l" t="t" r="r" b="b"/>
              <a:pathLst>
                <a:path w="3672840" h="2087879">
                  <a:moveTo>
                    <a:pt x="3324428" y="0"/>
                  </a:moveTo>
                  <a:lnTo>
                    <a:pt x="347980" y="0"/>
                  </a:lnTo>
                  <a:lnTo>
                    <a:pt x="300762" y="3177"/>
                  </a:lnTo>
                  <a:lnTo>
                    <a:pt x="255475" y="12432"/>
                  </a:lnTo>
                  <a:lnTo>
                    <a:pt x="212533" y="27350"/>
                  </a:lnTo>
                  <a:lnTo>
                    <a:pt x="172351" y="47516"/>
                  </a:lnTo>
                  <a:lnTo>
                    <a:pt x="135343" y="72516"/>
                  </a:lnTo>
                  <a:lnTo>
                    <a:pt x="101923" y="101933"/>
                  </a:lnTo>
                  <a:lnTo>
                    <a:pt x="72508" y="135353"/>
                  </a:lnTo>
                  <a:lnTo>
                    <a:pt x="47511" y="172362"/>
                  </a:lnTo>
                  <a:lnTo>
                    <a:pt x="27347" y="212544"/>
                  </a:lnTo>
                  <a:lnTo>
                    <a:pt x="12430" y="255484"/>
                  </a:lnTo>
                  <a:lnTo>
                    <a:pt x="3176" y="300768"/>
                  </a:lnTo>
                  <a:lnTo>
                    <a:pt x="0" y="347980"/>
                  </a:lnTo>
                  <a:lnTo>
                    <a:pt x="0" y="1739900"/>
                  </a:lnTo>
                  <a:lnTo>
                    <a:pt x="3176" y="1787111"/>
                  </a:lnTo>
                  <a:lnTo>
                    <a:pt x="12430" y="1832395"/>
                  </a:lnTo>
                  <a:lnTo>
                    <a:pt x="27347" y="1875335"/>
                  </a:lnTo>
                  <a:lnTo>
                    <a:pt x="47511" y="1915517"/>
                  </a:lnTo>
                  <a:lnTo>
                    <a:pt x="72508" y="1952526"/>
                  </a:lnTo>
                  <a:lnTo>
                    <a:pt x="101923" y="1985946"/>
                  </a:lnTo>
                  <a:lnTo>
                    <a:pt x="135343" y="2015363"/>
                  </a:lnTo>
                  <a:lnTo>
                    <a:pt x="172351" y="2040363"/>
                  </a:lnTo>
                  <a:lnTo>
                    <a:pt x="212533" y="2060529"/>
                  </a:lnTo>
                  <a:lnTo>
                    <a:pt x="255475" y="2075447"/>
                  </a:lnTo>
                  <a:lnTo>
                    <a:pt x="300762" y="2084702"/>
                  </a:lnTo>
                  <a:lnTo>
                    <a:pt x="347980" y="2087880"/>
                  </a:lnTo>
                  <a:lnTo>
                    <a:pt x="3324428" y="2087880"/>
                  </a:lnTo>
                  <a:lnTo>
                    <a:pt x="3371640" y="2084702"/>
                  </a:lnTo>
                  <a:lnTo>
                    <a:pt x="3416923" y="2075447"/>
                  </a:lnTo>
                  <a:lnTo>
                    <a:pt x="3459863" y="2060529"/>
                  </a:lnTo>
                  <a:lnTo>
                    <a:pt x="3500045" y="2040363"/>
                  </a:lnTo>
                  <a:lnTo>
                    <a:pt x="3537054" y="2015363"/>
                  </a:lnTo>
                  <a:lnTo>
                    <a:pt x="3570474" y="1985946"/>
                  </a:lnTo>
                  <a:lnTo>
                    <a:pt x="3599892" y="1952526"/>
                  </a:lnTo>
                  <a:lnTo>
                    <a:pt x="3624891" y="1915517"/>
                  </a:lnTo>
                  <a:lnTo>
                    <a:pt x="3645057" y="1875335"/>
                  </a:lnTo>
                  <a:lnTo>
                    <a:pt x="3659975" y="1832395"/>
                  </a:lnTo>
                  <a:lnTo>
                    <a:pt x="3669230" y="1787111"/>
                  </a:lnTo>
                  <a:lnTo>
                    <a:pt x="3672408" y="1739900"/>
                  </a:lnTo>
                  <a:lnTo>
                    <a:pt x="3672408" y="347980"/>
                  </a:lnTo>
                  <a:lnTo>
                    <a:pt x="3669230" y="300768"/>
                  </a:lnTo>
                  <a:lnTo>
                    <a:pt x="3659975" y="255484"/>
                  </a:lnTo>
                  <a:lnTo>
                    <a:pt x="3645057" y="212544"/>
                  </a:lnTo>
                  <a:lnTo>
                    <a:pt x="3624891" y="172362"/>
                  </a:lnTo>
                  <a:lnTo>
                    <a:pt x="3599892" y="135353"/>
                  </a:lnTo>
                  <a:lnTo>
                    <a:pt x="3570474" y="101933"/>
                  </a:lnTo>
                  <a:lnTo>
                    <a:pt x="3537054" y="72516"/>
                  </a:lnTo>
                  <a:lnTo>
                    <a:pt x="3500045" y="47516"/>
                  </a:lnTo>
                  <a:lnTo>
                    <a:pt x="3459863" y="27350"/>
                  </a:lnTo>
                  <a:lnTo>
                    <a:pt x="3416923" y="12432"/>
                  </a:lnTo>
                  <a:lnTo>
                    <a:pt x="3371640" y="3177"/>
                  </a:lnTo>
                  <a:lnTo>
                    <a:pt x="3324428" y="0"/>
                  </a:lnTo>
                  <a:close/>
                </a:path>
              </a:pathLst>
            </a:custGeom>
            <a:solidFill>
              <a:sysClr val="window" lastClr="FFFFFF"/>
            </a:solidFill>
            <a:ln w="25400" cap="flat" cmpd="sng" algn="ctr">
              <a:solidFill>
                <a:srgbClr val="4BACC6"/>
              </a:solidFill>
              <a:prstDash val="solid"/>
            </a:ln>
            <a:effectLst/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5"/>
            <p:cNvSpPr/>
            <p:nvPr/>
          </p:nvSpPr>
          <p:spPr>
            <a:xfrm>
              <a:off x="539546" y="1340738"/>
              <a:ext cx="3672840" cy="2087880"/>
            </a:xfrm>
            <a:custGeom>
              <a:avLst/>
              <a:gdLst/>
              <a:ahLst/>
              <a:cxnLst/>
              <a:rect l="l" t="t" r="r" b="b"/>
              <a:pathLst>
                <a:path w="3672840" h="2087879">
                  <a:moveTo>
                    <a:pt x="0" y="347980"/>
                  </a:moveTo>
                  <a:lnTo>
                    <a:pt x="3176" y="300768"/>
                  </a:lnTo>
                  <a:lnTo>
                    <a:pt x="12430" y="255484"/>
                  </a:lnTo>
                  <a:lnTo>
                    <a:pt x="27347" y="212544"/>
                  </a:lnTo>
                  <a:lnTo>
                    <a:pt x="47511" y="172362"/>
                  </a:lnTo>
                  <a:lnTo>
                    <a:pt x="72508" y="135353"/>
                  </a:lnTo>
                  <a:lnTo>
                    <a:pt x="101923" y="101933"/>
                  </a:lnTo>
                  <a:lnTo>
                    <a:pt x="135343" y="72516"/>
                  </a:lnTo>
                  <a:lnTo>
                    <a:pt x="172351" y="47516"/>
                  </a:lnTo>
                  <a:lnTo>
                    <a:pt x="212533" y="27350"/>
                  </a:lnTo>
                  <a:lnTo>
                    <a:pt x="255475" y="12432"/>
                  </a:lnTo>
                  <a:lnTo>
                    <a:pt x="300762" y="3177"/>
                  </a:lnTo>
                  <a:lnTo>
                    <a:pt x="347980" y="0"/>
                  </a:lnTo>
                  <a:lnTo>
                    <a:pt x="3324428" y="0"/>
                  </a:lnTo>
                  <a:lnTo>
                    <a:pt x="3371640" y="3177"/>
                  </a:lnTo>
                  <a:lnTo>
                    <a:pt x="3416923" y="12432"/>
                  </a:lnTo>
                  <a:lnTo>
                    <a:pt x="3459863" y="27350"/>
                  </a:lnTo>
                  <a:lnTo>
                    <a:pt x="3500045" y="47516"/>
                  </a:lnTo>
                  <a:lnTo>
                    <a:pt x="3537054" y="72516"/>
                  </a:lnTo>
                  <a:lnTo>
                    <a:pt x="3570474" y="101933"/>
                  </a:lnTo>
                  <a:lnTo>
                    <a:pt x="3599892" y="135353"/>
                  </a:lnTo>
                  <a:lnTo>
                    <a:pt x="3624891" y="172362"/>
                  </a:lnTo>
                  <a:lnTo>
                    <a:pt x="3645057" y="212544"/>
                  </a:lnTo>
                  <a:lnTo>
                    <a:pt x="3659975" y="255484"/>
                  </a:lnTo>
                  <a:lnTo>
                    <a:pt x="3669230" y="300768"/>
                  </a:lnTo>
                  <a:lnTo>
                    <a:pt x="3672408" y="347980"/>
                  </a:lnTo>
                  <a:lnTo>
                    <a:pt x="3672408" y="1739900"/>
                  </a:lnTo>
                  <a:lnTo>
                    <a:pt x="3669230" y="1787111"/>
                  </a:lnTo>
                  <a:lnTo>
                    <a:pt x="3659975" y="1832395"/>
                  </a:lnTo>
                  <a:lnTo>
                    <a:pt x="3645057" y="1875335"/>
                  </a:lnTo>
                  <a:lnTo>
                    <a:pt x="3624891" y="1915517"/>
                  </a:lnTo>
                  <a:lnTo>
                    <a:pt x="3599892" y="1952526"/>
                  </a:lnTo>
                  <a:lnTo>
                    <a:pt x="3570474" y="1985946"/>
                  </a:lnTo>
                  <a:lnTo>
                    <a:pt x="3537054" y="2015363"/>
                  </a:lnTo>
                  <a:lnTo>
                    <a:pt x="3500045" y="2040363"/>
                  </a:lnTo>
                  <a:lnTo>
                    <a:pt x="3459863" y="2060529"/>
                  </a:lnTo>
                  <a:lnTo>
                    <a:pt x="3416923" y="2075447"/>
                  </a:lnTo>
                  <a:lnTo>
                    <a:pt x="3371640" y="2084702"/>
                  </a:lnTo>
                  <a:lnTo>
                    <a:pt x="3324428" y="2087880"/>
                  </a:lnTo>
                  <a:lnTo>
                    <a:pt x="347980" y="2087880"/>
                  </a:lnTo>
                  <a:lnTo>
                    <a:pt x="300762" y="2084702"/>
                  </a:lnTo>
                  <a:lnTo>
                    <a:pt x="255475" y="2075447"/>
                  </a:lnTo>
                  <a:lnTo>
                    <a:pt x="212533" y="2060529"/>
                  </a:lnTo>
                  <a:lnTo>
                    <a:pt x="172351" y="2040363"/>
                  </a:lnTo>
                  <a:lnTo>
                    <a:pt x="135343" y="2015363"/>
                  </a:lnTo>
                  <a:lnTo>
                    <a:pt x="101923" y="1985946"/>
                  </a:lnTo>
                  <a:lnTo>
                    <a:pt x="72508" y="1952526"/>
                  </a:lnTo>
                  <a:lnTo>
                    <a:pt x="47511" y="1915517"/>
                  </a:lnTo>
                  <a:lnTo>
                    <a:pt x="27347" y="1875335"/>
                  </a:lnTo>
                  <a:lnTo>
                    <a:pt x="12430" y="1832395"/>
                  </a:lnTo>
                  <a:lnTo>
                    <a:pt x="3176" y="1787111"/>
                  </a:lnTo>
                  <a:lnTo>
                    <a:pt x="0" y="1739900"/>
                  </a:lnTo>
                  <a:lnTo>
                    <a:pt x="0" y="347980"/>
                  </a:lnTo>
                  <a:close/>
                </a:path>
              </a:pathLst>
            </a:custGeom>
            <a:solidFill>
              <a:sysClr val="window" lastClr="FFFFFF"/>
            </a:solidFill>
            <a:ln w="25400" cap="flat" cmpd="sng" algn="ctr">
              <a:solidFill>
                <a:srgbClr val="4BACC6"/>
              </a:solidFill>
              <a:prstDash val="solid"/>
            </a:ln>
            <a:effectLst/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object 3"/>
          <p:cNvGrpSpPr/>
          <p:nvPr/>
        </p:nvGrpSpPr>
        <p:grpSpPr>
          <a:xfrm>
            <a:off x="619191" y="4402418"/>
            <a:ext cx="5180106" cy="2372173"/>
            <a:chOff x="518274" y="1319466"/>
            <a:chExt cx="3715385" cy="2130425"/>
          </a:xfrm>
        </p:grpSpPr>
        <p:sp>
          <p:nvSpPr>
            <p:cNvPr id="11" name="object 4"/>
            <p:cNvSpPr/>
            <p:nvPr/>
          </p:nvSpPr>
          <p:spPr>
            <a:xfrm>
              <a:off x="539546" y="1340738"/>
              <a:ext cx="3672840" cy="2087880"/>
            </a:xfrm>
            <a:custGeom>
              <a:avLst/>
              <a:gdLst/>
              <a:ahLst/>
              <a:cxnLst/>
              <a:rect l="l" t="t" r="r" b="b"/>
              <a:pathLst>
                <a:path w="3672840" h="2087879">
                  <a:moveTo>
                    <a:pt x="3324428" y="0"/>
                  </a:moveTo>
                  <a:lnTo>
                    <a:pt x="347980" y="0"/>
                  </a:lnTo>
                  <a:lnTo>
                    <a:pt x="300762" y="3177"/>
                  </a:lnTo>
                  <a:lnTo>
                    <a:pt x="255475" y="12432"/>
                  </a:lnTo>
                  <a:lnTo>
                    <a:pt x="212533" y="27350"/>
                  </a:lnTo>
                  <a:lnTo>
                    <a:pt x="172351" y="47516"/>
                  </a:lnTo>
                  <a:lnTo>
                    <a:pt x="135343" y="72516"/>
                  </a:lnTo>
                  <a:lnTo>
                    <a:pt x="101923" y="101933"/>
                  </a:lnTo>
                  <a:lnTo>
                    <a:pt x="72508" y="135353"/>
                  </a:lnTo>
                  <a:lnTo>
                    <a:pt x="47511" y="172362"/>
                  </a:lnTo>
                  <a:lnTo>
                    <a:pt x="27347" y="212544"/>
                  </a:lnTo>
                  <a:lnTo>
                    <a:pt x="12430" y="255484"/>
                  </a:lnTo>
                  <a:lnTo>
                    <a:pt x="3176" y="300768"/>
                  </a:lnTo>
                  <a:lnTo>
                    <a:pt x="0" y="347980"/>
                  </a:lnTo>
                  <a:lnTo>
                    <a:pt x="0" y="1739900"/>
                  </a:lnTo>
                  <a:lnTo>
                    <a:pt x="3176" y="1787111"/>
                  </a:lnTo>
                  <a:lnTo>
                    <a:pt x="12430" y="1832395"/>
                  </a:lnTo>
                  <a:lnTo>
                    <a:pt x="27347" y="1875335"/>
                  </a:lnTo>
                  <a:lnTo>
                    <a:pt x="47511" y="1915517"/>
                  </a:lnTo>
                  <a:lnTo>
                    <a:pt x="72508" y="1952526"/>
                  </a:lnTo>
                  <a:lnTo>
                    <a:pt x="101923" y="1985946"/>
                  </a:lnTo>
                  <a:lnTo>
                    <a:pt x="135343" y="2015363"/>
                  </a:lnTo>
                  <a:lnTo>
                    <a:pt x="172351" y="2040363"/>
                  </a:lnTo>
                  <a:lnTo>
                    <a:pt x="212533" y="2060529"/>
                  </a:lnTo>
                  <a:lnTo>
                    <a:pt x="255475" y="2075447"/>
                  </a:lnTo>
                  <a:lnTo>
                    <a:pt x="300762" y="2084702"/>
                  </a:lnTo>
                  <a:lnTo>
                    <a:pt x="347980" y="2087880"/>
                  </a:lnTo>
                  <a:lnTo>
                    <a:pt x="3324428" y="2087880"/>
                  </a:lnTo>
                  <a:lnTo>
                    <a:pt x="3371640" y="2084702"/>
                  </a:lnTo>
                  <a:lnTo>
                    <a:pt x="3416923" y="2075447"/>
                  </a:lnTo>
                  <a:lnTo>
                    <a:pt x="3459863" y="2060529"/>
                  </a:lnTo>
                  <a:lnTo>
                    <a:pt x="3500045" y="2040363"/>
                  </a:lnTo>
                  <a:lnTo>
                    <a:pt x="3537054" y="2015363"/>
                  </a:lnTo>
                  <a:lnTo>
                    <a:pt x="3570474" y="1985946"/>
                  </a:lnTo>
                  <a:lnTo>
                    <a:pt x="3599892" y="1952526"/>
                  </a:lnTo>
                  <a:lnTo>
                    <a:pt x="3624891" y="1915517"/>
                  </a:lnTo>
                  <a:lnTo>
                    <a:pt x="3645057" y="1875335"/>
                  </a:lnTo>
                  <a:lnTo>
                    <a:pt x="3659975" y="1832395"/>
                  </a:lnTo>
                  <a:lnTo>
                    <a:pt x="3669230" y="1787111"/>
                  </a:lnTo>
                  <a:lnTo>
                    <a:pt x="3672408" y="1739900"/>
                  </a:lnTo>
                  <a:lnTo>
                    <a:pt x="3672408" y="347980"/>
                  </a:lnTo>
                  <a:lnTo>
                    <a:pt x="3669230" y="300768"/>
                  </a:lnTo>
                  <a:lnTo>
                    <a:pt x="3659975" y="255484"/>
                  </a:lnTo>
                  <a:lnTo>
                    <a:pt x="3645057" y="212544"/>
                  </a:lnTo>
                  <a:lnTo>
                    <a:pt x="3624891" y="172362"/>
                  </a:lnTo>
                  <a:lnTo>
                    <a:pt x="3599892" y="135353"/>
                  </a:lnTo>
                  <a:lnTo>
                    <a:pt x="3570474" y="101933"/>
                  </a:lnTo>
                  <a:lnTo>
                    <a:pt x="3537054" y="72516"/>
                  </a:lnTo>
                  <a:lnTo>
                    <a:pt x="3500045" y="47516"/>
                  </a:lnTo>
                  <a:lnTo>
                    <a:pt x="3459863" y="27350"/>
                  </a:lnTo>
                  <a:lnTo>
                    <a:pt x="3416923" y="12432"/>
                  </a:lnTo>
                  <a:lnTo>
                    <a:pt x="3371640" y="3177"/>
                  </a:lnTo>
                  <a:lnTo>
                    <a:pt x="3324428" y="0"/>
                  </a:lnTo>
                  <a:close/>
                </a:path>
              </a:pathLst>
            </a:custGeom>
            <a:solidFill>
              <a:sysClr val="window" lastClr="FFFFFF"/>
            </a:solidFill>
            <a:ln w="25400" cap="flat" cmpd="sng" algn="ctr">
              <a:solidFill>
                <a:srgbClr val="4BACC6"/>
              </a:solidFill>
              <a:prstDash val="solid"/>
            </a:ln>
            <a:effectLst/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5"/>
            <p:cNvSpPr/>
            <p:nvPr/>
          </p:nvSpPr>
          <p:spPr>
            <a:xfrm>
              <a:off x="539546" y="1340738"/>
              <a:ext cx="3672840" cy="2087880"/>
            </a:xfrm>
            <a:custGeom>
              <a:avLst/>
              <a:gdLst/>
              <a:ahLst/>
              <a:cxnLst/>
              <a:rect l="l" t="t" r="r" b="b"/>
              <a:pathLst>
                <a:path w="3672840" h="2087879">
                  <a:moveTo>
                    <a:pt x="0" y="347980"/>
                  </a:moveTo>
                  <a:lnTo>
                    <a:pt x="3176" y="300768"/>
                  </a:lnTo>
                  <a:lnTo>
                    <a:pt x="12430" y="255484"/>
                  </a:lnTo>
                  <a:lnTo>
                    <a:pt x="27347" y="212544"/>
                  </a:lnTo>
                  <a:lnTo>
                    <a:pt x="47511" y="172362"/>
                  </a:lnTo>
                  <a:lnTo>
                    <a:pt x="72508" y="135353"/>
                  </a:lnTo>
                  <a:lnTo>
                    <a:pt x="101923" y="101933"/>
                  </a:lnTo>
                  <a:lnTo>
                    <a:pt x="135343" y="72516"/>
                  </a:lnTo>
                  <a:lnTo>
                    <a:pt x="172351" y="47516"/>
                  </a:lnTo>
                  <a:lnTo>
                    <a:pt x="212533" y="27350"/>
                  </a:lnTo>
                  <a:lnTo>
                    <a:pt x="255475" y="12432"/>
                  </a:lnTo>
                  <a:lnTo>
                    <a:pt x="300762" y="3177"/>
                  </a:lnTo>
                  <a:lnTo>
                    <a:pt x="347980" y="0"/>
                  </a:lnTo>
                  <a:lnTo>
                    <a:pt x="3324428" y="0"/>
                  </a:lnTo>
                  <a:lnTo>
                    <a:pt x="3371640" y="3177"/>
                  </a:lnTo>
                  <a:lnTo>
                    <a:pt x="3416923" y="12432"/>
                  </a:lnTo>
                  <a:lnTo>
                    <a:pt x="3459863" y="27350"/>
                  </a:lnTo>
                  <a:lnTo>
                    <a:pt x="3500045" y="47516"/>
                  </a:lnTo>
                  <a:lnTo>
                    <a:pt x="3537054" y="72516"/>
                  </a:lnTo>
                  <a:lnTo>
                    <a:pt x="3570474" y="101933"/>
                  </a:lnTo>
                  <a:lnTo>
                    <a:pt x="3599892" y="135353"/>
                  </a:lnTo>
                  <a:lnTo>
                    <a:pt x="3624891" y="172362"/>
                  </a:lnTo>
                  <a:lnTo>
                    <a:pt x="3645057" y="212544"/>
                  </a:lnTo>
                  <a:lnTo>
                    <a:pt x="3659975" y="255484"/>
                  </a:lnTo>
                  <a:lnTo>
                    <a:pt x="3669230" y="300768"/>
                  </a:lnTo>
                  <a:lnTo>
                    <a:pt x="3672408" y="347980"/>
                  </a:lnTo>
                  <a:lnTo>
                    <a:pt x="3672408" y="1739900"/>
                  </a:lnTo>
                  <a:lnTo>
                    <a:pt x="3669230" y="1787111"/>
                  </a:lnTo>
                  <a:lnTo>
                    <a:pt x="3659975" y="1832395"/>
                  </a:lnTo>
                  <a:lnTo>
                    <a:pt x="3645057" y="1875335"/>
                  </a:lnTo>
                  <a:lnTo>
                    <a:pt x="3624891" y="1915517"/>
                  </a:lnTo>
                  <a:lnTo>
                    <a:pt x="3599892" y="1952526"/>
                  </a:lnTo>
                  <a:lnTo>
                    <a:pt x="3570474" y="1985946"/>
                  </a:lnTo>
                  <a:lnTo>
                    <a:pt x="3537054" y="2015363"/>
                  </a:lnTo>
                  <a:lnTo>
                    <a:pt x="3500045" y="2040363"/>
                  </a:lnTo>
                  <a:lnTo>
                    <a:pt x="3459863" y="2060529"/>
                  </a:lnTo>
                  <a:lnTo>
                    <a:pt x="3416923" y="2075447"/>
                  </a:lnTo>
                  <a:lnTo>
                    <a:pt x="3371640" y="2084702"/>
                  </a:lnTo>
                  <a:lnTo>
                    <a:pt x="3324428" y="2087880"/>
                  </a:lnTo>
                  <a:lnTo>
                    <a:pt x="347980" y="2087880"/>
                  </a:lnTo>
                  <a:lnTo>
                    <a:pt x="300762" y="2084702"/>
                  </a:lnTo>
                  <a:lnTo>
                    <a:pt x="255475" y="2075447"/>
                  </a:lnTo>
                  <a:lnTo>
                    <a:pt x="212533" y="2060529"/>
                  </a:lnTo>
                  <a:lnTo>
                    <a:pt x="172351" y="2040363"/>
                  </a:lnTo>
                  <a:lnTo>
                    <a:pt x="135343" y="2015363"/>
                  </a:lnTo>
                  <a:lnTo>
                    <a:pt x="101923" y="1985946"/>
                  </a:lnTo>
                  <a:lnTo>
                    <a:pt x="72508" y="1952526"/>
                  </a:lnTo>
                  <a:lnTo>
                    <a:pt x="47511" y="1915517"/>
                  </a:lnTo>
                  <a:lnTo>
                    <a:pt x="27347" y="1875335"/>
                  </a:lnTo>
                  <a:lnTo>
                    <a:pt x="12430" y="1832395"/>
                  </a:lnTo>
                  <a:lnTo>
                    <a:pt x="3176" y="1787111"/>
                  </a:lnTo>
                  <a:lnTo>
                    <a:pt x="0" y="1739900"/>
                  </a:lnTo>
                  <a:lnTo>
                    <a:pt x="0" y="347980"/>
                  </a:lnTo>
                  <a:close/>
                </a:path>
              </a:pathLst>
            </a:custGeom>
            <a:solidFill>
              <a:sysClr val="window" lastClr="FFFFFF"/>
            </a:solidFill>
            <a:ln w="25400" cap="flat" cmpd="sng" algn="ctr">
              <a:solidFill>
                <a:srgbClr val="4BACC6"/>
              </a:solidFill>
              <a:prstDash val="solid"/>
            </a:ln>
            <a:effectLst/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object 3"/>
          <p:cNvGrpSpPr/>
          <p:nvPr/>
        </p:nvGrpSpPr>
        <p:grpSpPr>
          <a:xfrm>
            <a:off x="6070078" y="1093088"/>
            <a:ext cx="5648008" cy="2130425"/>
            <a:chOff x="518274" y="1319466"/>
            <a:chExt cx="3715385" cy="2130425"/>
          </a:xfrm>
        </p:grpSpPr>
        <p:sp>
          <p:nvSpPr>
            <p:cNvPr id="14" name="object 4"/>
            <p:cNvSpPr/>
            <p:nvPr/>
          </p:nvSpPr>
          <p:spPr>
            <a:xfrm>
              <a:off x="539546" y="1340738"/>
              <a:ext cx="3672840" cy="2087880"/>
            </a:xfrm>
            <a:custGeom>
              <a:avLst/>
              <a:gdLst/>
              <a:ahLst/>
              <a:cxnLst/>
              <a:rect l="l" t="t" r="r" b="b"/>
              <a:pathLst>
                <a:path w="3672840" h="2087879">
                  <a:moveTo>
                    <a:pt x="3324428" y="0"/>
                  </a:moveTo>
                  <a:lnTo>
                    <a:pt x="347980" y="0"/>
                  </a:lnTo>
                  <a:lnTo>
                    <a:pt x="300762" y="3177"/>
                  </a:lnTo>
                  <a:lnTo>
                    <a:pt x="255475" y="12432"/>
                  </a:lnTo>
                  <a:lnTo>
                    <a:pt x="212533" y="27350"/>
                  </a:lnTo>
                  <a:lnTo>
                    <a:pt x="172351" y="47516"/>
                  </a:lnTo>
                  <a:lnTo>
                    <a:pt x="135343" y="72516"/>
                  </a:lnTo>
                  <a:lnTo>
                    <a:pt x="101923" y="101933"/>
                  </a:lnTo>
                  <a:lnTo>
                    <a:pt x="72508" y="135353"/>
                  </a:lnTo>
                  <a:lnTo>
                    <a:pt x="47511" y="172362"/>
                  </a:lnTo>
                  <a:lnTo>
                    <a:pt x="27347" y="212544"/>
                  </a:lnTo>
                  <a:lnTo>
                    <a:pt x="12430" y="255484"/>
                  </a:lnTo>
                  <a:lnTo>
                    <a:pt x="3176" y="300768"/>
                  </a:lnTo>
                  <a:lnTo>
                    <a:pt x="0" y="347980"/>
                  </a:lnTo>
                  <a:lnTo>
                    <a:pt x="0" y="1739900"/>
                  </a:lnTo>
                  <a:lnTo>
                    <a:pt x="3176" y="1787111"/>
                  </a:lnTo>
                  <a:lnTo>
                    <a:pt x="12430" y="1832395"/>
                  </a:lnTo>
                  <a:lnTo>
                    <a:pt x="27347" y="1875335"/>
                  </a:lnTo>
                  <a:lnTo>
                    <a:pt x="47511" y="1915517"/>
                  </a:lnTo>
                  <a:lnTo>
                    <a:pt x="72508" y="1952526"/>
                  </a:lnTo>
                  <a:lnTo>
                    <a:pt x="101923" y="1985946"/>
                  </a:lnTo>
                  <a:lnTo>
                    <a:pt x="135343" y="2015363"/>
                  </a:lnTo>
                  <a:lnTo>
                    <a:pt x="172351" y="2040363"/>
                  </a:lnTo>
                  <a:lnTo>
                    <a:pt x="212533" y="2060529"/>
                  </a:lnTo>
                  <a:lnTo>
                    <a:pt x="255475" y="2075447"/>
                  </a:lnTo>
                  <a:lnTo>
                    <a:pt x="300762" y="2084702"/>
                  </a:lnTo>
                  <a:lnTo>
                    <a:pt x="347980" y="2087880"/>
                  </a:lnTo>
                  <a:lnTo>
                    <a:pt x="3324428" y="2087880"/>
                  </a:lnTo>
                  <a:lnTo>
                    <a:pt x="3371640" y="2084702"/>
                  </a:lnTo>
                  <a:lnTo>
                    <a:pt x="3416923" y="2075447"/>
                  </a:lnTo>
                  <a:lnTo>
                    <a:pt x="3459863" y="2060529"/>
                  </a:lnTo>
                  <a:lnTo>
                    <a:pt x="3500045" y="2040363"/>
                  </a:lnTo>
                  <a:lnTo>
                    <a:pt x="3537054" y="2015363"/>
                  </a:lnTo>
                  <a:lnTo>
                    <a:pt x="3570474" y="1985946"/>
                  </a:lnTo>
                  <a:lnTo>
                    <a:pt x="3599892" y="1952526"/>
                  </a:lnTo>
                  <a:lnTo>
                    <a:pt x="3624891" y="1915517"/>
                  </a:lnTo>
                  <a:lnTo>
                    <a:pt x="3645057" y="1875335"/>
                  </a:lnTo>
                  <a:lnTo>
                    <a:pt x="3659975" y="1832395"/>
                  </a:lnTo>
                  <a:lnTo>
                    <a:pt x="3669230" y="1787111"/>
                  </a:lnTo>
                  <a:lnTo>
                    <a:pt x="3672408" y="1739900"/>
                  </a:lnTo>
                  <a:lnTo>
                    <a:pt x="3672408" y="347980"/>
                  </a:lnTo>
                  <a:lnTo>
                    <a:pt x="3669230" y="300768"/>
                  </a:lnTo>
                  <a:lnTo>
                    <a:pt x="3659975" y="255484"/>
                  </a:lnTo>
                  <a:lnTo>
                    <a:pt x="3645057" y="212544"/>
                  </a:lnTo>
                  <a:lnTo>
                    <a:pt x="3624891" y="172362"/>
                  </a:lnTo>
                  <a:lnTo>
                    <a:pt x="3599892" y="135353"/>
                  </a:lnTo>
                  <a:lnTo>
                    <a:pt x="3570474" y="101933"/>
                  </a:lnTo>
                  <a:lnTo>
                    <a:pt x="3537054" y="72516"/>
                  </a:lnTo>
                  <a:lnTo>
                    <a:pt x="3500045" y="47516"/>
                  </a:lnTo>
                  <a:lnTo>
                    <a:pt x="3459863" y="27350"/>
                  </a:lnTo>
                  <a:lnTo>
                    <a:pt x="3416923" y="12432"/>
                  </a:lnTo>
                  <a:lnTo>
                    <a:pt x="3371640" y="3177"/>
                  </a:lnTo>
                  <a:lnTo>
                    <a:pt x="3324428" y="0"/>
                  </a:lnTo>
                  <a:close/>
                </a:path>
              </a:pathLst>
            </a:custGeom>
            <a:solidFill>
              <a:sysClr val="window" lastClr="FFFFFF"/>
            </a:solidFill>
            <a:ln w="25400" cap="flat" cmpd="sng" algn="ctr">
              <a:solidFill>
                <a:srgbClr val="4BACC6"/>
              </a:solidFill>
              <a:prstDash val="solid"/>
            </a:ln>
            <a:effectLst/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5"/>
            <p:cNvSpPr/>
            <p:nvPr/>
          </p:nvSpPr>
          <p:spPr>
            <a:xfrm>
              <a:off x="539546" y="1340738"/>
              <a:ext cx="3672840" cy="2087880"/>
            </a:xfrm>
            <a:custGeom>
              <a:avLst/>
              <a:gdLst/>
              <a:ahLst/>
              <a:cxnLst/>
              <a:rect l="l" t="t" r="r" b="b"/>
              <a:pathLst>
                <a:path w="3672840" h="2087879">
                  <a:moveTo>
                    <a:pt x="0" y="347980"/>
                  </a:moveTo>
                  <a:lnTo>
                    <a:pt x="3176" y="300768"/>
                  </a:lnTo>
                  <a:lnTo>
                    <a:pt x="12430" y="255484"/>
                  </a:lnTo>
                  <a:lnTo>
                    <a:pt x="27347" y="212544"/>
                  </a:lnTo>
                  <a:lnTo>
                    <a:pt x="47511" y="172362"/>
                  </a:lnTo>
                  <a:lnTo>
                    <a:pt x="72508" y="135353"/>
                  </a:lnTo>
                  <a:lnTo>
                    <a:pt x="101923" y="101933"/>
                  </a:lnTo>
                  <a:lnTo>
                    <a:pt x="135343" y="72516"/>
                  </a:lnTo>
                  <a:lnTo>
                    <a:pt x="172351" y="47516"/>
                  </a:lnTo>
                  <a:lnTo>
                    <a:pt x="212533" y="27350"/>
                  </a:lnTo>
                  <a:lnTo>
                    <a:pt x="255475" y="12432"/>
                  </a:lnTo>
                  <a:lnTo>
                    <a:pt x="300762" y="3177"/>
                  </a:lnTo>
                  <a:lnTo>
                    <a:pt x="347980" y="0"/>
                  </a:lnTo>
                  <a:lnTo>
                    <a:pt x="3324428" y="0"/>
                  </a:lnTo>
                  <a:lnTo>
                    <a:pt x="3371640" y="3177"/>
                  </a:lnTo>
                  <a:lnTo>
                    <a:pt x="3416923" y="12432"/>
                  </a:lnTo>
                  <a:lnTo>
                    <a:pt x="3459863" y="27350"/>
                  </a:lnTo>
                  <a:lnTo>
                    <a:pt x="3500045" y="47516"/>
                  </a:lnTo>
                  <a:lnTo>
                    <a:pt x="3537054" y="72516"/>
                  </a:lnTo>
                  <a:lnTo>
                    <a:pt x="3570474" y="101933"/>
                  </a:lnTo>
                  <a:lnTo>
                    <a:pt x="3599892" y="135353"/>
                  </a:lnTo>
                  <a:lnTo>
                    <a:pt x="3624891" y="172362"/>
                  </a:lnTo>
                  <a:lnTo>
                    <a:pt x="3645057" y="212544"/>
                  </a:lnTo>
                  <a:lnTo>
                    <a:pt x="3659975" y="255484"/>
                  </a:lnTo>
                  <a:lnTo>
                    <a:pt x="3669230" y="300768"/>
                  </a:lnTo>
                  <a:lnTo>
                    <a:pt x="3672408" y="347980"/>
                  </a:lnTo>
                  <a:lnTo>
                    <a:pt x="3672408" y="1739900"/>
                  </a:lnTo>
                  <a:lnTo>
                    <a:pt x="3669230" y="1787111"/>
                  </a:lnTo>
                  <a:lnTo>
                    <a:pt x="3659975" y="1832395"/>
                  </a:lnTo>
                  <a:lnTo>
                    <a:pt x="3645057" y="1875335"/>
                  </a:lnTo>
                  <a:lnTo>
                    <a:pt x="3624891" y="1915517"/>
                  </a:lnTo>
                  <a:lnTo>
                    <a:pt x="3599892" y="1952526"/>
                  </a:lnTo>
                  <a:lnTo>
                    <a:pt x="3570474" y="1985946"/>
                  </a:lnTo>
                  <a:lnTo>
                    <a:pt x="3537054" y="2015363"/>
                  </a:lnTo>
                  <a:lnTo>
                    <a:pt x="3500045" y="2040363"/>
                  </a:lnTo>
                  <a:lnTo>
                    <a:pt x="3459863" y="2060529"/>
                  </a:lnTo>
                  <a:lnTo>
                    <a:pt x="3416923" y="2075447"/>
                  </a:lnTo>
                  <a:lnTo>
                    <a:pt x="3371640" y="2084702"/>
                  </a:lnTo>
                  <a:lnTo>
                    <a:pt x="3324428" y="2087880"/>
                  </a:lnTo>
                  <a:lnTo>
                    <a:pt x="347980" y="2087880"/>
                  </a:lnTo>
                  <a:lnTo>
                    <a:pt x="300762" y="2084702"/>
                  </a:lnTo>
                  <a:lnTo>
                    <a:pt x="255475" y="2075447"/>
                  </a:lnTo>
                  <a:lnTo>
                    <a:pt x="212533" y="2060529"/>
                  </a:lnTo>
                  <a:lnTo>
                    <a:pt x="172351" y="2040363"/>
                  </a:lnTo>
                  <a:lnTo>
                    <a:pt x="135343" y="2015363"/>
                  </a:lnTo>
                  <a:lnTo>
                    <a:pt x="101923" y="1985946"/>
                  </a:lnTo>
                  <a:lnTo>
                    <a:pt x="72508" y="1952526"/>
                  </a:lnTo>
                  <a:lnTo>
                    <a:pt x="47511" y="1915517"/>
                  </a:lnTo>
                  <a:lnTo>
                    <a:pt x="27347" y="1875335"/>
                  </a:lnTo>
                  <a:lnTo>
                    <a:pt x="12430" y="1832395"/>
                  </a:lnTo>
                  <a:lnTo>
                    <a:pt x="3176" y="1787111"/>
                  </a:lnTo>
                  <a:lnTo>
                    <a:pt x="0" y="1739900"/>
                  </a:lnTo>
                  <a:lnTo>
                    <a:pt x="0" y="347980"/>
                  </a:lnTo>
                  <a:close/>
                </a:path>
              </a:pathLst>
            </a:custGeom>
            <a:solidFill>
              <a:sysClr val="window" lastClr="FFFFFF"/>
            </a:solidFill>
            <a:ln w="25400" cap="flat" cmpd="sng" algn="ctr">
              <a:solidFill>
                <a:srgbClr val="4BACC6"/>
              </a:solidFill>
              <a:prstDash val="solid"/>
            </a:ln>
            <a:effectLst/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6" name="object 3"/>
          <p:cNvGrpSpPr/>
          <p:nvPr/>
        </p:nvGrpSpPr>
        <p:grpSpPr>
          <a:xfrm>
            <a:off x="6134382" y="4413054"/>
            <a:ext cx="5583332" cy="2350900"/>
            <a:chOff x="518274" y="1319466"/>
            <a:chExt cx="3715385" cy="2130425"/>
          </a:xfrm>
        </p:grpSpPr>
        <p:sp>
          <p:nvSpPr>
            <p:cNvPr id="17" name="object 4"/>
            <p:cNvSpPr/>
            <p:nvPr/>
          </p:nvSpPr>
          <p:spPr>
            <a:xfrm>
              <a:off x="539546" y="1340738"/>
              <a:ext cx="3672840" cy="2087880"/>
            </a:xfrm>
            <a:custGeom>
              <a:avLst/>
              <a:gdLst/>
              <a:ahLst/>
              <a:cxnLst/>
              <a:rect l="l" t="t" r="r" b="b"/>
              <a:pathLst>
                <a:path w="3672840" h="2087879">
                  <a:moveTo>
                    <a:pt x="3324428" y="0"/>
                  </a:moveTo>
                  <a:lnTo>
                    <a:pt x="347980" y="0"/>
                  </a:lnTo>
                  <a:lnTo>
                    <a:pt x="300762" y="3177"/>
                  </a:lnTo>
                  <a:lnTo>
                    <a:pt x="255475" y="12432"/>
                  </a:lnTo>
                  <a:lnTo>
                    <a:pt x="212533" y="27350"/>
                  </a:lnTo>
                  <a:lnTo>
                    <a:pt x="172351" y="47516"/>
                  </a:lnTo>
                  <a:lnTo>
                    <a:pt x="135343" y="72516"/>
                  </a:lnTo>
                  <a:lnTo>
                    <a:pt x="101923" y="101933"/>
                  </a:lnTo>
                  <a:lnTo>
                    <a:pt x="72508" y="135353"/>
                  </a:lnTo>
                  <a:lnTo>
                    <a:pt x="47511" y="172362"/>
                  </a:lnTo>
                  <a:lnTo>
                    <a:pt x="27347" y="212544"/>
                  </a:lnTo>
                  <a:lnTo>
                    <a:pt x="12430" y="255484"/>
                  </a:lnTo>
                  <a:lnTo>
                    <a:pt x="3176" y="300768"/>
                  </a:lnTo>
                  <a:lnTo>
                    <a:pt x="0" y="347980"/>
                  </a:lnTo>
                  <a:lnTo>
                    <a:pt x="0" y="1739900"/>
                  </a:lnTo>
                  <a:lnTo>
                    <a:pt x="3176" y="1787111"/>
                  </a:lnTo>
                  <a:lnTo>
                    <a:pt x="12430" y="1832395"/>
                  </a:lnTo>
                  <a:lnTo>
                    <a:pt x="27347" y="1875335"/>
                  </a:lnTo>
                  <a:lnTo>
                    <a:pt x="47511" y="1915517"/>
                  </a:lnTo>
                  <a:lnTo>
                    <a:pt x="72508" y="1952526"/>
                  </a:lnTo>
                  <a:lnTo>
                    <a:pt x="101923" y="1985946"/>
                  </a:lnTo>
                  <a:lnTo>
                    <a:pt x="135343" y="2015363"/>
                  </a:lnTo>
                  <a:lnTo>
                    <a:pt x="172351" y="2040363"/>
                  </a:lnTo>
                  <a:lnTo>
                    <a:pt x="212533" y="2060529"/>
                  </a:lnTo>
                  <a:lnTo>
                    <a:pt x="255475" y="2075447"/>
                  </a:lnTo>
                  <a:lnTo>
                    <a:pt x="300762" y="2084702"/>
                  </a:lnTo>
                  <a:lnTo>
                    <a:pt x="347980" y="2087880"/>
                  </a:lnTo>
                  <a:lnTo>
                    <a:pt x="3324428" y="2087880"/>
                  </a:lnTo>
                  <a:lnTo>
                    <a:pt x="3371640" y="2084702"/>
                  </a:lnTo>
                  <a:lnTo>
                    <a:pt x="3416923" y="2075447"/>
                  </a:lnTo>
                  <a:lnTo>
                    <a:pt x="3459863" y="2060529"/>
                  </a:lnTo>
                  <a:lnTo>
                    <a:pt x="3500045" y="2040363"/>
                  </a:lnTo>
                  <a:lnTo>
                    <a:pt x="3537054" y="2015363"/>
                  </a:lnTo>
                  <a:lnTo>
                    <a:pt x="3570474" y="1985946"/>
                  </a:lnTo>
                  <a:lnTo>
                    <a:pt x="3599892" y="1952526"/>
                  </a:lnTo>
                  <a:lnTo>
                    <a:pt x="3624891" y="1915517"/>
                  </a:lnTo>
                  <a:lnTo>
                    <a:pt x="3645057" y="1875335"/>
                  </a:lnTo>
                  <a:lnTo>
                    <a:pt x="3659975" y="1832395"/>
                  </a:lnTo>
                  <a:lnTo>
                    <a:pt x="3669230" y="1787111"/>
                  </a:lnTo>
                  <a:lnTo>
                    <a:pt x="3672408" y="1739900"/>
                  </a:lnTo>
                  <a:lnTo>
                    <a:pt x="3672408" y="347980"/>
                  </a:lnTo>
                  <a:lnTo>
                    <a:pt x="3669230" y="300768"/>
                  </a:lnTo>
                  <a:lnTo>
                    <a:pt x="3659975" y="255484"/>
                  </a:lnTo>
                  <a:lnTo>
                    <a:pt x="3645057" y="212544"/>
                  </a:lnTo>
                  <a:lnTo>
                    <a:pt x="3624891" y="172362"/>
                  </a:lnTo>
                  <a:lnTo>
                    <a:pt x="3599892" y="135353"/>
                  </a:lnTo>
                  <a:lnTo>
                    <a:pt x="3570474" y="101933"/>
                  </a:lnTo>
                  <a:lnTo>
                    <a:pt x="3537054" y="72516"/>
                  </a:lnTo>
                  <a:lnTo>
                    <a:pt x="3500045" y="47516"/>
                  </a:lnTo>
                  <a:lnTo>
                    <a:pt x="3459863" y="27350"/>
                  </a:lnTo>
                  <a:lnTo>
                    <a:pt x="3416923" y="12432"/>
                  </a:lnTo>
                  <a:lnTo>
                    <a:pt x="3371640" y="3177"/>
                  </a:lnTo>
                  <a:lnTo>
                    <a:pt x="3324428" y="0"/>
                  </a:lnTo>
                  <a:close/>
                </a:path>
              </a:pathLst>
            </a:custGeom>
            <a:solidFill>
              <a:sysClr val="window" lastClr="FFFFFF"/>
            </a:solidFill>
            <a:ln w="25400" cap="flat" cmpd="sng" algn="ctr">
              <a:solidFill>
                <a:srgbClr val="4BACC6"/>
              </a:solidFill>
              <a:prstDash val="solid"/>
            </a:ln>
            <a:effectLst/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5"/>
            <p:cNvSpPr/>
            <p:nvPr/>
          </p:nvSpPr>
          <p:spPr>
            <a:xfrm>
              <a:off x="539546" y="1340738"/>
              <a:ext cx="3672840" cy="2087880"/>
            </a:xfrm>
            <a:custGeom>
              <a:avLst/>
              <a:gdLst/>
              <a:ahLst/>
              <a:cxnLst/>
              <a:rect l="l" t="t" r="r" b="b"/>
              <a:pathLst>
                <a:path w="3672840" h="2087879">
                  <a:moveTo>
                    <a:pt x="0" y="347980"/>
                  </a:moveTo>
                  <a:lnTo>
                    <a:pt x="3176" y="300768"/>
                  </a:lnTo>
                  <a:lnTo>
                    <a:pt x="12430" y="255484"/>
                  </a:lnTo>
                  <a:lnTo>
                    <a:pt x="27347" y="212544"/>
                  </a:lnTo>
                  <a:lnTo>
                    <a:pt x="47511" y="172362"/>
                  </a:lnTo>
                  <a:lnTo>
                    <a:pt x="72508" y="135353"/>
                  </a:lnTo>
                  <a:lnTo>
                    <a:pt x="101923" y="101933"/>
                  </a:lnTo>
                  <a:lnTo>
                    <a:pt x="135343" y="72516"/>
                  </a:lnTo>
                  <a:lnTo>
                    <a:pt x="172351" y="47516"/>
                  </a:lnTo>
                  <a:lnTo>
                    <a:pt x="212533" y="27350"/>
                  </a:lnTo>
                  <a:lnTo>
                    <a:pt x="255475" y="12432"/>
                  </a:lnTo>
                  <a:lnTo>
                    <a:pt x="300762" y="3177"/>
                  </a:lnTo>
                  <a:lnTo>
                    <a:pt x="347980" y="0"/>
                  </a:lnTo>
                  <a:lnTo>
                    <a:pt x="3324428" y="0"/>
                  </a:lnTo>
                  <a:lnTo>
                    <a:pt x="3371640" y="3177"/>
                  </a:lnTo>
                  <a:lnTo>
                    <a:pt x="3416923" y="12432"/>
                  </a:lnTo>
                  <a:lnTo>
                    <a:pt x="3459863" y="27350"/>
                  </a:lnTo>
                  <a:lnTo>
                    <a:pt x="3500045" y="47516"/>
                  </a:lnTo>
                  <a:lnTo>
                    <a:pt x="3537054" y="72516"/>
                  </a:lnTo>
                  <a:lnTo>
                    <a:pt x="3570474" y="101933"/>
                  </a:lnTo>
                  <a:lnTo>
                    <a:pt x="3599892" y="135353"/>
                  </a:lnTo>
                  <a:lnTo>
                    <a:pt x="3624891" y="172362"/>
                  </a:lnTo>
                  <a:lnTo>
                    <a:pt x="3645057" y="212544"/>
                  </a:lnTo>
                  <a:lnTo>
                    <a:pt x="3659975" y="255484"/>
                  </a:lnTo>
                  <a:lnTo>
                    <a:pt x="3669230" y="300768"/>
                  </a:lnTo>
                  <a:lnTo>
                    <a:pt x="3672408" y="347980"/>
                  </a:lnTo>
                  <a:lnTo>
                    <a:pt x="3672408" y="1739900"/>
                  </a:lnTo>
                  <a:lnTo>
                    <a:pt x="3669230" y="1787111"/>
                  </a:lnTo>
                  <a:lnTo>
                    <a:pt x="3659975" y="1832395"/>
                  </a:lnTo>
                  <a:lnTo>
                    <a:pt x="3645057" y="1875335"/>
                  </a:lnTo>
                  <a:lnTo>
                    <a:pt x="3624891" y="1915517"/>
                  </a:lnTo>
                  <a:lnTo>
                    <a:pt x="3599892" y="1952526"/>
                  </a:lnTo>
                  <a:lnTo>
                    <a:pt x="3570474" y="1985946"/>
                  </a:lnTo>
                  <a:lnTo>
                    <a:pt x="3537054" y="2015363"/>
                  </a:lnTo>
                  <a:lnTo>
                    <a:pt x="3500045" y="2040363"/>
                  </a:lnTo>
                  <a:lnTo>
                    <a:pt x="3459863" y="2060529"/>
                  </a:lnTo>
                  <a:lnTo>
                    <a:pt x="3416923" y="2075447"/>
                  </a:lnTo>
                  <a:lnTo>
                    <a:pt x="3371640" y="2084702"/>
                  </a:lnTo>
                  <a:lnTo>
                    <a:pt x="3324428" y="2087880"/>
                  </a:lnTo>
                  <a:lnTo>
                    <a:pt x="347980" y="2087880"/>
                  </a:lnTo>
                  <a:lnTo>
                    <a:pt x="300762" y="2084702"/>
                  </a:lnTo>
                  <a:lnTo>
                    <a:pt x="255475" y="2075447"/>
                  </a:lnTo>
                  <a:lnTo>
                    <a:pt x="212533" y="2060529"/>
                  </a:lnTo>
                  <a:lnTo>
                    <a:pt x="172351" y="2040363"/>
                  </a:lnTo>
                  <a:lnTo>
                    <a:pt x="135343" y="2015363"/>
                  </a:lnTo>
                  <a:lnTo>
                    <a:pt x="101923" y="1985946"/>
                  </a:lnTo>
                  <a:lnTo>
                    <a:pt x="72508" y="1952526"/>
                  </a:lnTo>
                  <a:lnTo>
                    <a:pt x="47511" y="1915517"/>
                  </a:lnTo>
                  <a:lnTo>
                    <a:pt x="27347" y="1875335"/>
                  </a:lnTo>
                  <a:lnTo>
                    <a:pt x="12430" y="1832395"/>
                  </a:lnTo>
                  <a:lnTo>
                    <a:pt x="3176" y="1787111"/>
                  </a:lnTo>
                  <a:lnTo>
                    <a:pt x="0" y="1739900"/>
                  </a:lnTo>
                  <a:lnTo>
                    <a:pt x="0" y="347980"/>
                  </a:lnTo>
                  <a:close/>
                </a:path>
              </a:pathLst>
            </a:custGeom>
            <a:solidFill>
              <a:sysClr val="window" lastClr="FFFFFF"/>
            </a:solidFill>
            <a:ln w="25400" cap="flat" cmpd="sng" algn="ctr">
              <a:solidFill>
                <a:srgbClr val="4BACC6"/>
              </a:solidFill>
              <a:prstDash val="solid"/>
            </a:ln>
            <a:effectLst/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619191" y="1225415"/>
            <a:ext cx="51207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marR="5080" lvl="0"/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Мебелью,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техническим </a:t>
            </a:r>
            <a:r>
              <a:rPr lang="ru-RU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10" dirty="0">
                <a:solidFill>
                  <a:srgbClr val="000009"/>
                </a:solidFill>
                <a:latin typeface="Times New Roman"/>
                <a:cs typeface="Times New Roman"/>
              </a:rPr>
              <a:t>оборудованием,</a:t>
            </a:r>
            <a:r>
              <a:rPr lang="ru-RU" spc="-7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инвентарем</a:t>
            </a:r>
            <a:r>
              <a:rPr lang="ru-RU" spc="-6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для </a:t>
            </a:r>
            <a:r>
              <a:rPr lang="ru-RU" spc="-20" dirty="0">
                <a:solidFill>
                  <a:srgbClr val="000009"/>
                </a:solidFill>
                <a:latin typeface="Times New Roman"/>
                <a:cs typeface="Times New Roman"/>
              </a:rPr>
              <a:t>художественного </a:t>
            </a:r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творчества,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музыкальными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инструментами, </a:t>
            </a:r>
            <a:r>
              <a:rPr lang="ru-RU" spc="-43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спортивным</a:t>
            </a:r>
            <a:r>
              <a:rPr lang="ru-RU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r>
              <a:rPr lang="ru-RU" spc="-10" dirty="0">
                <a:solidFill>
                  <a:srgbClr val="000009"/>
                </a:solidFill>
                <a:latin typeface="Times New Roman"/>
                <a:cs typeface="Times New Roman"/>
              </a:rPr>
              <a:t> хозяйственным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инвентарем.</a:t>
            </a:r>
            <a:endParaRPr lang="ru-RU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266666" y="3581400"/>
            <a:ext cx="61440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>
              <a:spcBef>
                <a:spcPts val="100"/>
              </a:spcBef>
            </a:pPr>
            <a:r>
              <a:rPr lang="ru-RU" sz="24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Организация</a:t>
            </a:r>
            <a:r>
              <a:rPr lang="ru-RU" sz="2400" b="1" spc="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оснащена</a:t>
            </a:r>
            <a:r>
              <a:rPr lang="ru-RU" sz="2400" b="1" spc="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400" b="1" dirty="0">
                <a:solidFill>
                  <a:srgbClr val="000009"/>
                </a:solidFill>
                <a:latin typeface="Times New Roman"/>
                <a:cs typeface="Times New Roman"/>
              </a:rPr>
              <a:t>и </a:t>
            </a:r>
            <a:r>
              <a:rPr lang="ru-RU" sz="2400" b="1" spc="-25" dirty="0">
                <a:solidFill>
                  <a:srgbClr val="000009"/>
                </a:solidFill>
                <a:latin typeface="Times New Roman"/>
                <a:cs typeface="Times New Roman"/>
              </a:rPr>
              <a:t>оборудована</a:t>
            </a:r>
            <a:endParaRPr lang="ru-RU" sz="24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102415" y="1225415"/>
            <a:ext cx="5583332" cy="1469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marR="205104" lvl="0" defTabSz="91440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kern="0" spc="-5" dirty="0">
                <a:solidFill>
                  <a:srgbClr val="000009"/>
                </a:solidFill>
                <a:latin typeface="Times New Roman"/>
                <a:cs typeface="Times New Roman"/>
              </a:rPr>
              <a:t>У</a:t>
            </a:r>
            <a:r>
              <a:rPr kumimoji="0" lang="ru-RU" sz="1800" b="0" i="0" u="none" strike="noStrike" kern="0" cap="none" spc="-5" normalizeH="0" baseline="0" noProof="0" dirty="0" err="1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чебно</a:t>
            </a:r>
            <a:r>
              <a:rPr kumimoji="0" lang="ru-RU" sz="18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-методическим 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1800" b="0" i="0" u="none" strike="noStrike" kern="0" cap="none" spc="-2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комплектом 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для реализации </a:t>
            </a:r>
            <a:r>
              <a:rPr kumimoji="0" lang="ru-RU" sz="1800" b="0" i="0" u="none" strike="noStrike" kern="0" cap="none" spc="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18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Программы,</a:t>
            </a:r>
            <a:r>
              <a:rPr kumimoji="0" lang="ru-RU" sz="1800" b="0" i="0" u="none" strike="noStrike" kern="0" cap="none" spc="-5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18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дополнительной литературой по </a:t>
            </a:r>
            <a:r>
              <a:rPr kumimoji="0" lang="ru-RU" sz="1800" b="0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проблеме </a:t>
            </a:r>
            <a:r>
              <a:rPr kumimoji="0" lang="ru-RU" sz="18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организации </a:t>
            </a:r>
            <a:r>
              <a:rPr kumimoji="0" lang="ru-RU" sz="1800" b="0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коррекционно- </a:t>
            </a:r>
            <a:r>
              <a:rPr kumimoji="0" lang="ru-RU" sz="18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о</a:t>
            </a:r>
            <a:r>
              <a:rPr kumimoji="0" lang="ru-RU" sz="1800" b="0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бразовательной 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деятельности с </a:t>
            </a:r>
            <a:r>
              <a:rPr kumimoji="0" lang="ru-RU" sz="1800" b="0" i="0" u="none" strike="noStrike" kern="0" cap="none" spc="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18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детьми</a:t>
            </a:r>
            <a:r>
              <a:rPr kumimoji="0" lang="ru-RU" sz="1800" b="0" i="0" u="none" strike="noStrike" kern="0" cap="none" spc="-1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с</a:t>
            </a:r>
            <a:r>
              <a:rPr kumimoji="0" lang="ru-RU" sz="1800" b="0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18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ОВЗ,</a:t>
            </a:r>
            <a:r>
              <a:rPr kumimoji="0" lang="ru-RU" sz="1800" b="0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в</a:t>
            </a:r>
            <a:r>
              <a:rPr kumimoji="0" lang="ru-RU" sz="1800" b="0" i="0" u="none" strike="noStrike" kern="0" cap="none" spc="-1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1800" b="0" i="0" u="none" strike="noStrike" kern="0" cap="none" spc="-2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том</a:t>
            </a:r>
            <a:r>
              <a:rPr kumimoji="0" lang="ru-RU" sz="18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числе 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с</a:t>
            </a:r>
            <a:r>
              <a:rPr kumimoji="0" lang="ru-RU" sz="1800" b="0" i="0" u="none" strike="noStrike" kern="0" cap="none" spc="-10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1800" b="0" i="0" u="none" strike="noStrike" kern="0" cap="none" spc="-5" normalizeH="0" baseline="0" noProof="0" dirty="0">
                <a:ln>
                  <a:noFill/>
                </a:ln>
                <a:solidFill>
                  <a:srgbClr val="000009"/>
                </a:solidFill>
                <a:effectLst/>
                <a:uLnTx/>
                <a:uFillTx/>
                <a:latin typeface="Times New Roman"/>
                <a:cs typeface="Times New Roman"/>
              </a:rPr>
              <a:t>ЗПР.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48849" y="4600444"/>
            <a:ext cx="51504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marR="5080" lvl="0"/>
            <a:r>
              <a:rPr lang="ru-RU" spc="-15" dirty="0">
                <a:solidFill>
                  <a:srgbClr val="000009"/>
                </a:solidFill>
                <a:latin typeface="Times New Roman"/>
                <a:cs typeface="Times New Roman"/>
              </a:rPr>
              <a:t>Комплектами </a:t>
            </a:r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развивающих игр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и </a:t>
            </a:r>
            <a:r>
              <a:rPr lang="ru-RU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игрушек, способствующими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 разностороннему</a:t>
            </a:r>
            <a:r>
              <a:rPr lang="ru-RU" spc="-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развитию</a:t>
            </a:r>
            <a:r>
              <a:rPr lang="ru-RU" spc="-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детей</a:t>
            </a:r>
            <a:r>
              <a:rPr lang="ru-RU" spc="-4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в </a:t>
            </a:r>
            <a:r>
              <a:rPr lang="ru-RU" spc="-43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соответствии с </a:t>
            </a:r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направлениями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 развития</a:t>
            </a:r>
            <a:r>
              <a:rPr lang="ru-RU" spc="-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20" dirty="0">
                <a:solidFill>
                  <a:srgbClr val="000009"/>
                </a:solidFill>
                <a:latin typeface="Times New Roman"/>
                <a:cs typeface="Times New Roman"/>
              </a:rPr>
              <a:t>дошкольников</a:t>
            </a:r>
            <a:r>
              <a:rPr lang="ru-RU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в соответствии</a:t>
            </a:r>
            <a:r>
              <a:rPr lang="ru-RU" spc="-6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с</a:t>
            </a:r>
            <a:r>
              <a:rPr lang="ru-RU" spc="-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10" dirty="0">
                <a:solidFill>
                  <a:srgbClr val="000009"/>
                </a:solidFill>
                <a:latin typeface="Times New Roman"/>
                <a:cs typeface="Times New Roman"/>
              </a:rPr>
              <a:t>ФГОС</a:t>
            </a:r>
            <a:r>
              <a:rPr lang="ru-RU" spc="-3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ДО</a:t>
            </a:r>
            <a:r>
              <a:rPr lang="ru-RU" spc="-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endParaRPr lang="ru-RU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6000" marR="74295" lvl="0"/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специальными</a:t>
            </a:r>
            <a:r>
              <a:rPr lang="ru-RU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10" dirty="0">
                <a:solidFill>
                  <a:srgbClr val="000009"/>
                </a:solidFill>
                <a:latin typeface="Times New Roman"/>
                <a:cs typeface="Times New Roman"/>
              </a:rPr>
              <a:t>образовательными </a:t>
            </a:r>
            <a:r>
              <a:rPr lang="ru-RU" spc="-434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потребностями</a:t>
            </a:r>
            <a:r>
              <a:rPr lang="ru-RU" spc="-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детей</a:t>
            </a:r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с</a:t>
            </a:r>
            <a:r>
              <a:rPr lang="ru-RU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65" dirty="0">
                <a:solidFill>
                  <a:srgbClr val="000009"/>
                </a:solidFill>
                <a:latin typeface="Times New Roman"/>
                <a:cs typeface="Times New Roman"/>
              </a:rPr>
              <a:t>ЗПР.</a:t>
            </a:r>
            <a:endParaRPr lang="ru-RU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338685" y="4574122"/>
            <a:ext cx="534706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marR="84455" lvl="0"/>
            <a:r>
              <a:rPr lang="ru-RU" spc="-10" dirty="0">
                <a:solidFill>
                  <a:srgbClr val="000009"/>
                </a:solidFill>
                <a:latin typeface="Times New Roman"/>
                <a:cs typeface="Times New Roman"/>
              </a:rPr>
              <a:t>Помещениями</a:t>
            </a:r>
            <a:r>
              <a:rPr lang="ru-RU" spc="4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для игры</a:t>
            </a:r>
            <a:r>
              <a:rPr lang="ru-RU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r>
              <a:rPr lang="ru-RU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общения, </a:t>
            </a:r>
            <a:r>
              <a:rPr lang="ru-RU" spc="-38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занятий</a:t>
            </a:r>
            <a:r>
              <a:rPr lang="ru-RU" spc="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различными</a:t>
            </a:r>
            <a:r>
              <a:rPr lang="ru-RU" spc="4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10" dirty="0">
                <a:solidFill>
                  <a:srgbClr val="000009"/>
                </a:solidFill>
                <a:latin typeface="Times New Roman"/>
                <a:cs typeface="Times New Roman"/>
              </a:rPr>
              <a:t>видами </a:t>
            </a:r>
            <a:r>
              <a:rPr lang="ru-RU" spc="-15" dirty="0">
                <a:solidFill>
                  <a:srgbClr val="000009"/>
                </a:solidFill>
                <a:latin typeface="Times New Roman"/>
                <a:cs typeface="Times New Roman"/>
              </a:rPr>
              <a:t>дошкольной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деятельности</a:t>
            </a:r>
            <a:r>
              <a:rPr lang="ru-RU" spc="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15" dirty="0">
                <a:solidFill>
                  <a:srgbClr val="000009"/>
                </a:solidFill>
                <a:latin typeface="Times New Roman"/>
                <a:cs typeface="Times New Roman"/>
              </a:rPr>
              <a:t>(трудовой, </a:t>
            </a:r>
            <a:r>
              <a:rPr lang="ru-RU" spc="-38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конст</a:t>
            </a:r>
            <a:r>
              <a:rPr lang="ru-RU" spc="-15" dirty="0">
                <a:solidFill>
                  <a:srgbClr val="000009"/>
                </a:solidFill>
                <a:latin typeface="Times New Roman"/>
                <a:cs typeface="Times New Roman"/>
              </a:rPr>
              <a:t>руктивной,</a:t>
            </a:r>
            <a:r>
              <a:rPr lang="ru-RU" spc="4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10" dirty="0">
                <a:solidFill>
                  <a:srgbClr val="000009"/>
                </a:solidFill>
                <a:latin typeface="Times New Roman"/>
                <a:cs typeface="Times New Roman"/>
              </a:rPr>
              <a:t>продуктивной, </a:t>
            </a:r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 театрализованной,</a:t>
            </a:r>
            <a:r>
              <a:rPr lang="ru-RU" spc="4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10" dirty="0">
                <a:solidFill>
                  <a:srgbClr val="000009"/>
                </a:solidFill>
                <a:latin typeface="Times New Roman"/>
                <a:cs typeface="Times New Roman"/>
              </a:rPr>
              <a:t>познавательно- </a:t>
            </a:r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15" dirty="0">
                <a:solidFill>
                  <a:srgbClr val="000009"/>
                </a:solidFill>
                <a:latin typeface="Times New Roman"/>
                <a:cs typeface="Times New Roman"/>
              </a:rPr>
              <a:t>исследовательской),</a:t>
            </a:r>
            <a:r>
              <a:rPr lang="ru-RU" spc="4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10" dirty="0">
                <a:solidFill>
                  <a:srgbClr val="000009"/>
                </a:solidFill>
                <a:latin typeface="Times New Roman"/>
                <a:cs typeface="Times New Roman"/>
              </a:rPr>
              <a:t>двигательной</a:t>
            </a:r>
            <a:r>
              <a:rPr lang="ru-RU" spc="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и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10" dirty="0">
                <a:solidFill>
                  <a:srgbClr val="000009"/>
                </a:solidFill>
                <a:latin typeface="Times New Roman"/>
                <a:cs typeface="Times New Roman"/>
              </a:rPr>
              <a:t>других</a:t>
            </a:r>
            <a:r>
              <a:rPr lang="ru-RU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10" dirty="0">
                <a:solidFill>
                  <a:srgbClr val="000009"/>
                </a:solidFill>
                <a:latin typeface="Times New Roman"/>
                <a:cs typeface="Times New Roman"/>
              </a:rPr>
              <a:t>форм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15" dirty="0">
                <a:solidFill>
                  <a:srgbClr val="000009"/>
                </a:solidFill>
                <a:latin typeface="Times New Roman"/>
                <a:cs typeface="Times New Roman"/>
              </a:rPr>
              <a:t>детской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активности</a:t>
            </a:r>
            <a:r>
              <a:rPr lang="ru-RU" spc="3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с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участием</a:t>
            </a:r>
            <a:r>
              <a:rPr lang="ru-RU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взрослых </a:t>
            </a:r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r>
              <a:rPr lang="ru-RU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10" dirty="0">
                <a:solidFill>
                  <a:srgbClr val="000009"/>
                </a:solidFill>
                <a:latin typeface="Times New Roman"/>
                <a:cs typeface="Times New Roman"/>
              </a:rPr>
              <a:t>других</a:t>
            </a:r>
            <a:r>
              <a:rPr lang="ru-RU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pc="-5" dirty="0">
                <a:solidFill>
                  <a:srgbClr val="000009"/>
                </a:solidFill>
                <a:latin typeface="Times New Roman"/>
                <a:cs typeface="Times New Roman"/>
              </a:rPr>
              <a:t>детей.</a:t>
            </a:r>
            <a:endParaRPr lang="ru-RU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8894081" y="3865950"/>
            <a:ext cx="726169" cy="5601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8893145" y="3202240"/>
            <a:ext cx="517555" cy="6099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 flipV="1">
            <a:off x="2628900" y="3202240"/>
            <a:ext cx="595173" cy="6099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>
            <a:off x="2628900" y="3812232"/>
            <a:ext cx="580343" cy="6138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1519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994" y="411865"/>
            <a:ext cx="9752012" cy="915772"/>
          </a:xfrm>
        </p:spPr>
        <p:txBody>
          <a:bodyPr>
            <a:noAutofit/>
          </a:bodyPr>
          <a:lstStyle/>
          <a:p>
            <a:pPr marL="12700" lvl="0" algn="ctr" defTabSz="914400">
              <a:spcBef>
                <a:spcPts val="100"/>
              </a:spcBef>
            </a:pPr>
            <a:r>
              <a:rPr lang="ru-RU" sz="2400" b="1" dirty="0">
                <a:solidFill>
                  <a:srgbClr val="000009"/>
                </a:solidFill>
                <a:latin typeface="Times New Roman"/>
                <a:ea typeface="+mn-ea"/>
                <a:cs typeface="Times New Roman"/>
              </a:rPr>
              <a:t>РЕЖИМ</a:t>
            </a:r>
            <a:r>
              <a:rPr lang="ru-RU" sz="2400" b="1" spc="-35" dirty="0">
                <a:solidFill>
                  <a:srgbClr val="000009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ru-RU" sz="2400" b="1" spc="-15" dirty="0">
                <a:solidFill>
                  <a:srgbClr val="000009"/>
                </a:solidFill>
                <a:latin typeface="Times New Roman"/>
                <a:ea typeface="+mn-ea"/>
                <a:cs typeface="Times New Roman"/>
              </a:rPr>
              <a:t>ПРЕБЫВАНИЯ</a:t>
            </a:r>
            <a:r>
              <a:rPr lang="ru-RU" sz="2400" b="1" spc="-30" dirty="0">
                <a:solidFill>
                  <a:srgbClr val="000009"/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ru-RU" sz="2400" b="1" dirty="0">
                <a:solidFill>
                  <a:srgbClr val="000009"/>
                </a:solidFill>
                <a:latin typeface="Times New Roman"/>
                <a:ea typeface="+mn-ea"/>
                <a:cs typeface="Times New Roman"/>
              </a:rPr>
              <a:t>ДЕТЕЙ</a:t>
            </a:r>
            <a:r>
              <a:rPr lang="ru-RU" sz="2400" b="1" spc="-30" dirty="0">
                <a:solidFill>
                  <a:srgbClr val="000009"/>
                </a:solidFill>
                <a:latin typeface="Times New Roman"/>
                <a:ea typeface="+mn-ea"/>
                <a:cs typeface="Times New Roman"/>
              </a:rPr>
              <a:t> </a:t>
            </a:r>
            <a:br>
              <a:rPr lang="ru-RU" sz="2400" dirty="0">
                <a:solidFill>
                  <a:prstClr val="black"/>
                </a:solidFill>
                <a:latin typeface="Times New Roman"/>
                <a:ea typeface="+mn-ea"/>
                <a:cs typeface="Times New Roman"/>
              </a:rPr>
            </a:b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7801211"/>
              </p:ext>
            </p:extLst>
          </p:nvPr>
        </p:nvGraphicFramePr>
        <p:xfrm>
          <a:off x="141033" y="1464510"/>
          <a:ext cx="11333284" cy="5515224"/>
        </p:xfrm>
        <a:graphic>
          <a:graphicData uri="http://schemas.openxmlformats.org/drawingml/2006/table">
            <a:tbl>
              <a:tblPr firstRow="1" bandRow="1"/>
              <a:tblGrid>
                <a:gridCol w="101023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09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559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16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Режимные</a:t>
                      </a:r>
                      <a:r>
                        <a:rPr sz="1600" b="1" spc="-2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моменты</a:t>
                      </a:r>
                      <a:endParaRPr sz="16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755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58750" marR="15875" indent="-131445">
                        <a:lnSpc>
                          <a:spcPts val="1280"/>
                        </a:lnSpc>
                      </a:pPr>
                      <a:r>
                        <a:rPr sz="1100" b="1" dirty="0" err="1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Под</a:t>
                      </a:r>
                      <a:r>
                        <a:rPr sz="1100" b="1" spc="-5" dirty="0" err="1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гото</a:t>
                      </a:r>
                      <a:r>
                        <a:rPr lang="ru-RU" sz="1100" b="1" spc="-5" dirty="0" err="1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вительная</a:t>
                      </a:r>
                      <a:r>
                        <a:rPr lang="ru-RU" sz="11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группа</a:t>
                      </a:r>
                      <a:endParaRPr sz="11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14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6034">
                        <a:lnSpc>
                          <a:spcPts val="1370"/>
                        </a:lnSpc>
                      </a:pP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Приѐм</a:t>
                      </a:r>
                      <a:r>
                        <a:rPr sz="1200" b="1" spc="-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200" b="1" spc="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дежурной</a:t>
                      </a:r>
                      <a:r>
                        <a:rPr sz="1200" b="1" spc="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группе.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Организация</a:t>
                      </a:r>
                      <a:r>
                        <a:rPr sz="1200" b="1" spc="-2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игровой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деятельности</a:t>
                      </a:r>
                      <a:endParaRPr sz="12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7305">
                        <a:lnSpc>
                          <a:spcPts val="1370"/>
                        </a:lnSpc>
                      </a:pP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4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7.00</a:t>
                      </a:r>
                      <a:endParaRPr sz="120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42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6034" marR="539115" indent="25400">
                        <a:lnSpc>
                          <a:spcPts val="1400"/>
                        </a:lnSpc>
                        <a:spcBef>
                          <a:spcPts val="45"/>
                        </a:spcBef>
                      </a:pP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Приѐм</a:t>
                      </a:r>
                      <a:r>
                        <a:rPr sz="1200" b="1" spc="-2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детей,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общение</a:t>
                      </a:r>
                      <a:r>
                        <a:rPr sz="1200" b="1" spc="2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b="1" spc="-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родителями,</a:t>
                      </a:r>
                      <a:r>
                        <a:rPr sz="1200" b="1" spc="-3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организация</a:t>
                      </a:r>
                      <a:r>
                        <a:rPr sz="1200" b="1" spc="-4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разнообразной </a:t>
                      </a:r>
                      <a:r>
                        <a:rPr sz="1200" b="1" spc="-28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игровой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деятельности,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проведение</a:t>
                      </a:r>
                      <a:r>
                        <a:rPr sz="1200" b="1" spc="-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индивидуальной</a:t>
                      </a:r>
                      <a:r>
                        <a:rPr sz="1200" b="1" spc="-4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работы</a:t>
                      </a:r>
                      <a:endParaRPr sz="12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7305">
                        <a:lnSpc>
                          <a:spcPts val="1370"/>
                        </a:lnSpc>
                      </a:pP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4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7.30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8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6034">
                        <a:lnSpc>
                          <a:spcPts val="1340"/>
                        </a:lnSpc>
                      </a:pP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Утренняя</a:t>
                      </a:r>
                      <a:r>
                        <a:rPr sz="1200" b="1" spc="-4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разминка</a:t>
                      </a:r>
                      <a:r>
                        <a:rPr sz="1200" b="1" spc="-5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(гимнастика)</a:t>
                      </a:r>
                      <a:endParaRPr sz="12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7305">
                        <a:lnSpc>
                          <a:spcPts val="1340"/>
                        </a:lnSpc>
                      </a:pP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4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8.15</a:t>
                      </a:r>
                      <a:endParaRPr sz="120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45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6034" marR="344805">
                        <a:lnSpc>
                          <a:spcPts val="1400"/>
                        </a:lnSpc>
                        <a:spcBef>
                          <a:spcPts val="45"/>
                        </a:spcBef>
                      </a:pPr>
                      <a:r>
                        <a:rPr sz="1200" b="1" spc="-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Подготовка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200" b="1" spc="-2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завтраку,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завтрак (самообслуживание, 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культурно-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гигиенические</a:t>
                      </a:r>
                      <a:r>
                        <a:rPr sz="1200" b="1" spc="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навыки,</a:t>
                      </a:r>
                      <a:r>
                        <a:rPr sz="1200" b="1" spc="-2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социально-коммуникативная</a:t>
                      </a:r>
                      <a:r>
                        <a:rPr sz="1200" b="1" spc="-2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деятельность)</a:t>
                      </a:r>
                      <a:endParaRPr sz="12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7305">
                        <a:lnSpc>
                          <a:spcPts val="1370"/>
                        </a:lnSpc>
                      </a:pP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4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8.35</a:t>
                      </a:r>
                      <a:endParaRPr sz="120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6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6034" marR="713105">
                        <a:lnSpc>
                          <a:spcPts val="1400"/>
                        </a:lnSpc>
                      </a:pP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Совместная</a:t>
                      </a:r>
                      <a:r>
                        <a:rPr sz="1200" b="1" spc="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образовательная</a:t>
                      </a:r>
                      <a:r>
                        <a:rPr sz="1200" b="1" spc="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деятельность</a:t>
                      </a:r>
                      <a:r>
                        <a:rPr sz="1200" b="1" spc="2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педагогов</a:t>
                      </a:r>
                      <a:r>
                        <a:rPr sz="1200" b="1" spc="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b="1" spc="2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детьми, </a:t>
                      </a:r>
                      <a:r>
                        <a:rPr sz="1200" b="1" spc="-28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самостоятельная деятельность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детей</a:t>
                      </a:r>
                      <a:endParaRPr sz="12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7305">
                        <a:lnSpc>
                          <a:spcPts val="1370"/>
                        </a:lnSpc>
                      </a:pP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4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9.00</a:t>
                      </a:r>
                      <a:endParaRPr sz="120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645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6034">
                        <a:lnSpc>
                          <a:spcPts val="1410"/>
                        </a:lnSpc>
                      </a:pP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Второй</a:t>
                      </a:r>
                      <a:r>
                        <a:rPr sz="1200" b="1" spc="-3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завтрак,</a:t>
                      </a:r>
                      <a:r>
                        <a:rPr sz="1200" b="1" spc="-2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подготовка</a:t>
                      </a:r>
                      <a:r>
                        <a:rPr sz="1200" b="1" spc="-3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b="1" spc="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прогулке,</a:t>
                      </a:r>
                      <a:r>
                        <a:rPr sz="1200" b="1" spc="-2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прогулка</a:t>
                      </a:r>
                      <a:r>
                        <a:rPr sz="1200" b="1" spc="-2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(подвижные</a:t>
                      </a:r>
                      <a:r>
                        <a:rPr sz="1200" b="1" spc="2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12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26034" marR="300355">
                        <a:lnSpc>
                          <a:spcPct val="98800"/>
                        </a:lnSpc>
                      </a:pP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спортивные игры, 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трудовая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деятельность,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игры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природным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материалом</a:t>
                      </a:r>
                      <a:r>
                        <a:rPr sz="1200" b="1" spc="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b="1" spc="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экспериментирование),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самостоятельная</a:t>
                      </a:r>
                      <a:r>
                        <a:rPr sz="1200" b="1" spc="2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деятельность </a:t>
                      </a:r>
                      <a:r>
                        <a:rPr sz="1200" b="1" spc="-28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детей</a:t>
                      </a:r>
                      <a:endParaRPr sz="12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7305">
                        <a:lnSpc>
                          <a:spcPts val="1370"/>
                        </a:lnSpc>
                      </a:pP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4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10.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37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6034" marR="104139" indent="25400">
                        <a:lnSpc>
                          <a:spcPts val="1400"/>
                        </a:lnSpc>
                      </a:pPr>
                      <a:r>
                        <a:rPr sz="1200" b="1" spc="-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Подготовка</a:t>
                      </a:r>
                      <a:r>
                        <a:rPr sz="1200" b="1" spc="-4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3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обеду,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обед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(самообслуживание,</a:t>
                      </a:r>
                      <a:r>
                        <a:rPr sz="1200" b="1" spc="2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культурно-гигиенические </a:t>
                      </a:r>
                      <a:r>
                        <a:rPr sz="1200" b="1" spc="-28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навыки,</a:t>
                      </a:r>
                      <a:r>
                        <a:rPr sz="1200" b="1" spc="-3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социально-коммуникативная</a:t>
                      </a:r>
                      <a:r>
                        <a:rPr sz="1200" b="1" spc="-3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деятельность)</a:t>
                      </a:r>
                      <a:endParaRPr sz="12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7305">
                        <a:lnSpc>
                          <a:spcPts val="1375"/>
                        </a:lnSpc>
                      </a:pP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4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12.35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223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52069">
                        <a:lnSpc>
                          <a:spcPts val="1410"/>
                        </a:lnSpc>
                      </a:pPr>
                      <a:r>
                        <a:rPr sz="1200" b="1" spc="-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Подготовка</a:t>
                      </a:r>
                      <a:r>
                        <a:rPr sz="1200" b="1" spc="-4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ко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3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сну,</a:t>
                      </a:r>
                      <a:r>
                        <a:rPr sz="1200" b="1" spc="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дневной сон</a:t>
                      </a:r>
                      <a:r>
                        <a:rPr sz="1200" b="1" spc="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(самообслуживание,</a:t>
                      </a:r>
                      <a:r>
                        <a:rPr sz="1200" b="1" spc="3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безопасность,</a:t>
                      </a:r>
                      <a:endParaRPr sz="12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26034" marR="823594">
                        <a:lnSpc>
                          <a:spcPts val="1400"/>
                        </a:lnSpc>
                        <a:spcBef>
                          <a:spcPts val="10"/>
                        </a:spcBef>
                      </a:pP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культурно-гигиенические</a:t>
                      </a:r>
                      <a:r>
                        <a:rPr sz="1200" b="1" spc="-2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навыки,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воздушные</a:t>
                      </a:r>
                      <a:r>
                        <a:rPr sz="1200" b="1" spc="5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ванны,</a:t>
                      </a:r>
                      <a:r>
                        <a:rPr sz="1200" b="1" spc="-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чтение </a:t>
                      </a:r>
                      <a:r>
                        <a:rPr sz="1200" b="1" spc="-28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художественной</a:t>
                      </a:r>
                      <a:r>
                        <a:rPr sz="1200" b="1" spc="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литературы)</a:t>
                      </a:r>
                      <a:endParaRPr sz="12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7305">
                        <a:lnSpc>
                          <a:spcPts val="1375"/>
                        </a:lnSpc>
                      </a:pP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4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13.00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723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52069">
                        <a:lnSpc>
                          <a:spcPts val="1415"/>
                        </a:lnSpc>
                      </a:pP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Подъем,</a:t>
                      </a:r>
                      <a:r>
                        <a:rPr sz="1200" b="1" spc="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гимнастика</a:t>
                      </a:r>
                      <a:r>
                        <a:rPr sz="1200" b="1" spc="-3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пробуждения,</a:t>
                      </a:r>
                      <a:r>
                        <a:rPr sz="1200" b="1" spc="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гигиенические</a:t>
                      </a:r>
                      <a:r>
                        <a:rPr sz="1200" b="1" spc="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процедуры,</a:t>
                      </a:r>
                      <a:endParaRPr sz="12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26034" marR="1034415">
                        <a:lnSpc>
                          <a:spcPts val="14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воздушные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ванны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(физическое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развитие, </a:t>
                      </a:r>
                      <a:r>
                        <a:rPr sz="1200" b="1" spc="-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труд,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социально- </a:t>
                      </a:r>
                      <a:r>
                        <a:rPr sz="1200" b="1" spc="-28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коммуникативная</a:t>
                      </a:r>
                      <a:r>
                        <a:rPr sz="1200" b="1" spc="-4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деятельность)</a:t>
                      </a:r>
                      <a:endParaRPr sz="12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7305">
                        <a:lnSpc>
                          <a:spcPts val="1375"/>
                        </a:lnSpc>
                      </a:pP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4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15.00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085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6034" indent="25400">
                        <a:lnSpc>
                          <a:spcPts val="1415"/>
                        </a:lnSpc>
                      </a:pP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Свободная</a:t>
                      </a:r>
                      <a:r>
                        <a:rPr sz="1200" b="1" spc="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деятельность,</a:t>
                      </a:r>
                      <a:r>
                        <a:rPr sz="1200" b="1" spc="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игры,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беседы,</a:t>
                      </a:r>
                      <a:r>
                        <a:rPr sz="1200" b="1" spc="3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педагогические</a:t>
                      </a:r>
                      <a:r>
                        <a:rPr sz="1200" b="1" spc="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ситуации,</a:t>
                      </a:r>
                      <a:endParaRPr sz="12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26034" marR="495934">
                        <a:lnSpc>
                          <a:spcPts val="1400"/>
                        </a:lnSpc>
                        <a:spcBef>
                          <a:spcPts val="5"/>
                        </a:spcBef>
                      </a:pPr>
                      <a:r>
                        <a:rPr sz="1200" b="1" spc="-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художественная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литературы, продуктивная деятельность, </a:t>
                      </a:r>
                      <a:r>
                        <a:rPr sz="1200" b="1" spc="-2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ООД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200" b="1" spc="-28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расписанию</a:t>
                      </a:r>
                      <a:endParaRPr sz="12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7305">
                        <a:lnSpc>
                          <a:spcPts val="1375"/>
                        </a:lnSpc>
                      </a:pP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4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15.10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38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6034" marR="383540" indent="25400">
                        <a:lnSpc>
                          <a:spcPts val="1410"/>
                        </a:lnSpc>
                      </a:pPr>
                      <a:r>
                        <a:rPr sz="1200" b="1" spc="-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Подготовка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1200" b="1" spc="-2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полднику,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полдник 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(корректировка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индивидуально,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200" b="1" spc="-28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зависимости</a:t>
                      </a:r>
                      <a:r>
                        <a:rPr sz="1200" b="1" spc="-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sz="1200" b="1" spc="-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расписания</a:t>
                      </a:r>
                      <a:r>
                        <a:rPr sz="1200" b="1" spc="-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ООД)</a:t>
                      </a:r>
                      <a:endParaRPr sz="12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7305">
                        <a:lnSpc>
                          <a:spcPts val="1375"/>
                        </a:lnSpc>
                      </a:pP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4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15.35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868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52069">
                        <a:lnSpc>
                          <a:spcPts val="1340"/>
                        </a:lnSpc>
                      </a:pPr>
                      <a:r>
                        <a:rPr sz="1200" b="1" spc="-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Подготовка</a:t>
                      </a:r>
                      <a:r>
                        <a:rPr sz="1200" b="1" spc="-5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b="1" spc="-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прогулке,</a:t>
                      </a:r>
                      <a:r>
                        <a:rPr sz="1200" b="1" spc="-3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прогулка</a:t>
                      </a:r>
                      <a:endParaRPr sz="12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7305">
                        <a:lnSpc>
                          <a:spcPts val="1340"/>
                        </a:lnSpc>
                      </a:pP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4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15.50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399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52069">
                        <a:lnSpc>
                          <a:spcPts val="1380"/>
                        </a:lnSpc>
                      </a:pP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Приѐм</a:t>
                      </a:r>
                      <a:r>
                        <a:rPr sz="1200" b="1" spc="-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детей</a:t>
                      </a:r>
                      <a:r>
                        <a:rPr sz="1200" b="1" spc="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дежурной</a:t>
                      </a:r>
                      <a:r>
                        <a:rPr sz="1200" b="1" spc="1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группе.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Организация</a:t>
                      </a:r>
                      <a:r>
                        <a:rPr sz="1200" b="1" spc="-2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игровой </a:t>
                      </a:r>
                      <a:r>
                        <a:rPr sz="1200" b="1" spc="-5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деятельности</a:t>
                      </a:r>
                      <a:endParaRPr sz="12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7305">
                        <a:lnSpc>
                          <a:spcPts val="1380"/>
                        </a:lnSpc>
                      </a:pP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4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7.0</a:t>
                      </a:r>
                      <a:r>
                        <a:rPr sz="1200" dirty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2978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6503" y="506563"/>
            <a:ext cx="9188245" cy="11034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56503" y="506563"/>
            <a:ext cx="918824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95"/>
              </a:spcBef>
            </a:pPr>
            <a:r>
              <a:rPr lang="ru-RU" sz="1700" b="1" spc="-30" dirty="0">
                <a:solidFill>
                  <a:srgbClr val="000009"/>
                </a:solidFill>
                <a:latin typeface="Times New Roman"/>
                <a:cs typeface="Times New Roman"/>
              </a:rPr>
              <a:t>АООП</a:t>
            </a:r>
            <a:r>
              <a:rPr lang="ru-RU" sz="1700" b="1" spc="4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для</a:t>
            </a:r>
            <a:r>
              <a:rPr lang="ru-RU" sz="17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детей</a:t>
            </a:r>
            <a:r>
              <a:rPr lang="ru-RU" sz="1700" spc="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с</a:t>
            </a:r>
            <a:r>
              <a:rPr lang="ru-RU" sz="17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ЗПР</a:t>
            </a:r>
            <a:r>
              <a:rPr lang="ru-RU" sz="17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разработана</a:t>
            </a:r>
            <a:r>
              <a:rPr lang="ru-RU" sz="17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в</a:t>
            </a:r>
            <a:r>
              <a:rPr lang="ru-RU" sz="17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соответствии</a:t>
            </a:r>
            <a:r>
              <a:rPr lang="ru-RU" sz="1700" spc="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с</a:t>
            </a:r>
            <a:r>
              <a:rPr lang="ru-RU" sz="17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10" dirty="0">
                <a:solidFill>
                  <a:srgbClr val="000009"/>
                </a:solidFill>
                <a:latin typeface="Times New Roman"/>
                <a:cs typeface="Times New Roman"/>
              </a:rPr>
              <a:t>Федеральным</a:t>
            </a:r>
            <a:r>
              <a:rPr lang="ru-RU" sz="1700" spc="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20" dirty="0">
                <a:solidFill>
                  <a:srgbClr val="000009"/>
                </a:solidFill>
                <a:latin typeface="Times New Roman"/>
                <a:cs typeface="Times New Roman"/>
              </a:rPr>
              <a:t>законом</a:t>
            </a:r>
            <a:r>
              <a:rPr lang="ru-RU" sz="1700" spc="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15" dirty="0">
                <a:solidFill>
                  <a:srgbClr val="000009"/>
                </a:solidFill>
                <a:latin typeface="Times New Roman"/>
                <a:cs typeface="Times New Roman"/>
              </a:rPr>
              <a:t>от</a:t>
            </a:r>
            <a:endParaRPr lang="ru-RU" sz="17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" lvl="0" algn="ctr"/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29.12.2012</a:t>
            </a:r>
            <a:r>
              <a:rPr lang="ru-RU" sz="1700" spc="-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№</a:t>
            </a:r>
            <a:r>
              <a:rPr lang="ru-RU" sz="1700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273-ФЗ</a:t>
            </a:r>
            <a:r>
              <a:rPr lang="ru-RU" sz="17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10" dirty="0">
                <a:solidFill>
                  <a:srgbClr val="000009"/>
                </a:solidFill>
                <a:latin typeface="Times New Roman"/>
                <a:cs typeface="Times New Roman"/>
              </a:rPr>
              <a:t>«Об</a:t>
            </a:r>
            <a:r>
              <a:rPr lang="ru-RU" sz="17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образовании</a:t>
            </a:r>
            <a:r>
              <a:rPr lang="ru-RU" sz="1700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в</a:t>
            </a:r>
            <a:r>
              <a:rPr lang="ru-RU" sz="17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15" dirty="0">
                <a:solidFill>
                  <a:srgbClr val="000009"/>
                </a:solidFill>
                <a:latin typeface="Times New Roman"/>
                <a:cs typeface="Times New Roman"/>
              </a:rPr>
              <a:t>Российской</a:t>
            </a:r>
            <a:r>
              <a:rPr lang="ru-RU" sz="1700" spc="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10" dirty="0">
                <a:solidFill>
                  <a:srgbClr val="000009"/>
                </a:solidFill>
                <a:latin typeface="Times New Roman"/>
                <a:cs typeface="Times New Roman"/>
              </a:rPr>
              <a:t>Федерации»,</a:t>
            </a:r>
            <a:endParaRPr lang="ru-RU" sz="17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065" marR="5080" lvl="0" algn="ctr"/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федеральным</a:t>
            </a:r>
            <a:r>
              <a:rPr lang="ru-RU" sz="1700" spc="4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15" dirty="0">
                <a:solidFill>
                  <a:srgbClr val="000009"/>
                </a:solidFill>
                <a:latin typeface="Times New Roman"/>
                <a:cs typeface="Times New Roman"/>
              </a:rPr>
              <a:t>государственным</a:t>
            </a:r>
            <a:r>
              <a:rPr lang="ru-RU" sz="1700" spc="4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10" dirty="0">
                <a:solidFill>
                  <a:srgbClr val="000009"/>
                </a:solidFill>
                <a:latin typeface="Times New Roman"/>
                <a:cs typeface="Times New Roman"/>
              </a:rPr>
              <a:t>образовательным</a:t>
            </a:r>
            <a:r>
              <a:rPr lang="ru-RU" sz="17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10" dirty="0">
                <a:solidFill>
                  <a:srgbClr val="000009"/>
                </a:solidFill>
                <a:latin typeface="Times New Roman"/>
                <a:cs typeface="Times New Roman"/>
              </a:rPr>
              <a:t>стандартом</a:t>
            </a:r>
            <a:r>
              <a:rPr lang="ru-RU" sz="1700" spc="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15" dirty="0">
                <a:solidFill>
                  <a:srgbClr val="000009"/>
                </a:solidFill>
                <a:latin typeface="Times New Roman"/>
                <a:cs typeface="Times New Roman"/>
              </a:rPr>
              <a:t>дошкольного</a:t>
            </a:r>
            <a:r>
              <a:rPr lang="ru-RU" sz="17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образования </a:t>
            </a:r>
            <a:r>
              <a:rPr lang="ru-RU" sz="1700" spc="-38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(Приказ</a:t>
            </a:r>
            <a:r>
              <a:rPr lang="ru-RU" sz="1700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10" dirty="0">
                <a:solidFill>
                  <a:srgbClr val="000009"/>
                </a:solidFill>
                <a:latin typeface="Times New Roman"/>
                <a:cs typeface="Times New Roman"/>
              </a:rPr>
              <a:t>Министерства</a:t>
            </a:r>
            <a:r>
              <a:rPr lang="ru-RU" sz="1700" spc="5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образования</a:t>
            </a:r>
            <a:r>
              <a:rPr lang="ru-RU" sz="17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r>
              <a:rPr lang="ru-RU" sz="17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25" dirty="0">
                <a:solidFill>
                  <a:srgbClr val="000009"/>
                </a:solidFill>
                <a:latin typeface="Times New Roman"/>
                <a:cs typeface="Times New Roman"/>
              </a:rPr>
              <a:t>науки</a:t>
            </a:r>
            <a:r>
              <a:rPr lang="ru-RU" sz="1700" spc="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20" dirty="0">
                <a:solidFill>
                  <a:srgbClr val="000009"/>
                </a:solidFill>
                <a:latin typeface="Times New Roman"/>
                <a:cs typeface="Times New Roman"/>
              </a:rPr>
              <a:t>РФ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15" dirty="0">
                <a:solidFill>
                  <a:srgbClr val="000009"/>
                </a:solidFill>
                <a:latin typeface="Times New Roman"/>
                <a:cs typeface="Times New Roman"/>
              </a:rPr>
              <a:t>от</a:t>
            </a:r>
            <a:r>
              <a:rPr lang="ru-RU" sz="17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17</a:t>
            </a:r>
            <a:r>
              <a:rPr lang="ru-RU" sz="17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10" dirty="0">
                <a:solidFill>
                  <a:srgbClr val="000009"/>
                </a:solidFill>
                <a:latin typeface="Times New Roman"/>
                <a:cs typeface="Times New Roman"/>
              </a:rPr>
              <a:t>октября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2013</a:t>
            </a:r>
            <a:r>
              <a:rPr lang="ru-RU" sz="1700" spc="-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90" dirty="0">
                <a:solidFill>
                  <a:srgbClr val="000009"/>
                </a:solidFill>
                <a:latin typeface="Times New Roman"/>
                <a:cs typeface="Times New Roman"/>
              </a:rPr>
              <a:t>г.</a:t>
            </a:r>
            <a:r>
              <a:rPr lang="ru-RU" sz="17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15" dirty="0">
                <a:solidFill>
                  <a:srgbClr val="000009"/>
                </a:solidFill>
                <a:latin typeface="Times New Roman"/>
                <a:cs typeface="Times New Roman"/>
              </a:rPr>
              <a:t>№1155)</a:t>
            </a:r>
            <a:endParaRPr lang="ru-RU" sz="17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67" y="2078584"/>
            <a:ext cx="9188244" cy="132242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56503" y="2156998"/>
            <a:ext cx="945371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9710" marR="208279" lvl="0" indent="592455"/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Программа</a:t>
            </a:r>
            <a:r>
              <a:rPr lang="ru-RU" sz="17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15" dirty="0">
                <a:solidFill>
                  <a:srgbClr val="000009"/>
                </a:solidFill>
                <a:latin typeface="Times New Roman"/>
                <a:cs typeface="Times New Roman"/>
              </a:rPr>
              <a:t>включает</a:t>
            </a:r>
            <a:r>
              <a:rPr lang="ru-RU" sz="1700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в</a:t>
            </a:r>
            <a:r>
              <a:rPr lang="ru-RU" sz="17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10" dirty="0">
                <a:solidFill>
                  <a:srgbClr val="000009"/>
                </a:solidFill>
                <a:latin typeface="Times New Roman"/>
                <a:cs typeface="Times New Roman"/>
              </a:rPr>
              <a:t>себя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совокупность</a:t>
            </a:r>
            <a:r>
              <a:rPr lang="ru-RU" sz="1700" spc="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10" dirty="0">
                <a:solidFill>
                  <a:srgbClr val="000009"/>
                </a:solidFill>
                <a:latin typeface="Times New Roman"/>
                <a:cs typeface="Times New Roman"/>
              </a:rPr>
              <a:t>образовательных</a:t>
            </a:r>
            <a:r>
              <a:rPr lang="ru-RU" sz="1700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10" dirty="0">
                <a:solidFill>
                  <a:srgbClr val="000009"/>
                </a:solidFill>
                <a:latin typeface="Times New Roman"/>
                <a:cs typeface="Times New Roman"/>
              </a:rPr>
              <a:t>областей,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25" dirty="0">
                <a:solidFill>
                  <a:srgbClr val="000009"/>
                </a:solidFill>
                <a:latin typeface="Times New Roman"/>
                <a:cs typeface="Times New Roman"/>
              </a:rPr>
              <a:t>которые</a:t>
            </a:r>
            <a:r>
              <a:rPr lang="ru-RU" sz="17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обеспечивают</a:t>
            </a:r>
            <a:r>
              <a:rPr lang="ru-RU" sz="1700" b="1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разностороннее</a:t>
            </a:r>
            <a:r>
              <a:rPr lang="ru-RU" sz="1700" b="1" spc="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развитие</a:t>
            </a:r>
            <a:r>
              <a:rPr lang="ru-RU" sz="1700" b="1" spc="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детей</a:t>
            </a:r>
            <a:r>
              <a:rPr lang="ru-RU" sz="1700" b="1" spc="8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с</a:t>
            </a:r>
            <a:r>
              <a:rPr lang="ru-RU" sz="1700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15" dirty="0">
                <a:solidFill>
                  <a:srgbClr val="000009"/>
                </a:solidFill>
                <a:latin typeface="Times New Roman"/>
                <a:cs typeface="Times New Roman"/>
              </a:rPr>
              <a:t>учетом</a:t>
            </a:r>
            <a:r>
              <a:rPr lang="ru-RU" sz="1700" spc="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их</a:t>
            </a:r>
            <a:r>
              <a:rPr lang="ru-RU" sz="17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возрастных</a:t>
            </a:r>
            <a:r>
              <a:rPr lang="ru-RU" sz="1700" spc="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endParaRPr lang="ru-RU" sz="17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891540" marR="42545" lvl="0" indent="-841375"/>
            <a:r>
              <a:rPr lang="ru-RU" sz="1700" spc="-10" dirty="0">
                <a:solidFill>
                  <a:srgbClr val="000009"/>
                </a:solidFill>
                <a:latin typeface="Times New Roman"/>
                <a:cs typeface="Times New Roman"/>
              </a:rPr>
              <a:t>индивидуальных</a:t>
            </a:r>
            <a:r>
              <a:rPr lang="ru-RU" sz="1700" spc="6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dirty="0">
                <a:solidFill>
                  <a:srgbClr val="000009"/>
                </a:solidFill>
                <a:latin typeface="Times New Roman"/>
                <a:cs typeface="Times New Roman"/>
              </a:rPr>
              <a:t>особенностей</a:t>
            </a:r>
            <a:r>
              <a:rPr lang="ru-RU" sz="1700" spc="5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на</a:t>
            </a:r>
            <a:r>
              <a:rPr lang="ru-RU" sz="17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dirty="0">
                <a:solidFill>
                  <a:srgbClr val="000009"/>
                </a:solidFill>
                <a:latin typeface="Times New Roman"/>
                <a:cs typeface="Times New Roman"/>
              </a:rPr>
              <a:t>основе</a:t>
            </a:r>
            <a:r>
              <a:rPr lang="ru-RU" sz="1700" spc="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10" dirty="0">
                <a:solidFill>
                  <a:srgbClr val="000009"/>
                </a:solidFill>
                <a:latin typeface="Times New Roman"/>
                <a:cs typeface="Times New Roman"/>
              </a:rPr>
              <a:t>индивидуального</a:t>
            </a:r>
            <a:r>
              <a:rPr lang="ru-RU" sz="1700" spc="5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25" dirty="0">
                <a:solidFill>
                  <a:srgbClr val="000009"/>
                </a:solidFill>
                <a:latin typeface="Times New Roman"/>
                <a:cs typeface="Times New Roman"/>
              </a:rPr>
              <a:t>подхода</a:t>
            </a:r>
            <a:r>
              <a:rPr lang="ru-RU" sz="17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к</a:t>
            </a:r>
            <a:r>
              <a:rPr lang="ru-RU" sz="17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15" dirty="0">
                <a:solidFill>
                  <a:srgbClr val="000009"/>
                </a:solidFill>
                <a:latin typeface="Times New Roman"/>
                <a:cs typeface="Times New Roman"/>
              </a:rPr>
              <a:t>дошкольникам</a:t>
            </a:r>
            <a:r>
              <a:rPr lang="ru-RU" sz="1700" spc="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и </a:t>
            </a:r>
            <a:r>
              <a:rPr lang="ru-RU" sz="1700" spc="-38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специфичных</a:t>
            </a:r>
            <a:r>
              <a:rPr lang="ru-RU" sz="1700" spc="5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для</a:t>
            </a:r>
            <a:r>
              <a:rPr lang="ru-RU" sz="17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детей</a:t>
            </a:r>
            <a:r>
              <a:rPr lang="ru-RU" sz="1700" spc="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15" dirty="0">
                <a:solidFill>
                  <a:srgbClr val="000009"/>
                </a:solidFill>
                <a:latin typeface="Times New Roman"/>
                <a:cs typeface="Times New Roman"/>
              </a:rPr>
              <a:t>дошкольного</a:t>
            </a:r>
            <a:r>
              <a:rPr lang="ru-RU" sz="17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возраста видов</a:t>
            </a:r>
            <a:r>
              <a:rPr lang="ru-RU" sz="17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деятельности</a:t>
            </a:r>
            <a:endParaRPr lang="ru-RU" sz="17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638" y="4053211"/>
            <a:ext cx="9188245" cy="8169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086896" y="4149456"/>
            <a:ext cx="926198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" lvl="0" algn="ctr">
              <a:spcBef>
                <a:spcPts val="1360"/>
              </a:spcBef>
            </a:pPr>
            <a:r>
              <a:rPr lang="ru-RU" sz="1700" spc="-10" dirty="0">
                <a:solidFill>
                  <a:srgbClr val="000009"/>
                </a:solidFill>
                <a:latin typeface="Times New Roman"/>
                <a:cs typeface="Times New Roman"/>
              </a:rPr>
              <a:t>Содержание</a:t>
            </a:r>
            <a:r>
              <a:rPr lang="ru-RU" sz="1700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30" dirty="0">
                <a:solidFill>
                  <a:srgbClr val="000009"/>
                </a:solidFill>
                <a:latin typeface="Times New Roman"/>
                <a:cs typeface="Times New Roman"/>
              </a:rPr>
              <a:t>АООП</a:t>
            </a:r>
            <a:r>
              <a:rPr lang="ru-RU" sz="17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в</a:t>
            </a:r>
            <a:r>
              <a:rPr lang="ru-RU" sz="17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соответствии</a:t>
            </a:r>
            <a:r>
              <a:rPr lang="ru-RU" sz="1700" spc="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с</a:t>
            </a:r>
            <a:r>
              <a:rPr lang="ru-RU" sz="17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требованиями</a:t>
            </a:r>
            <a:r>
              <a:rPr lang="ru-RU" sz="1700" spc="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spc="-5" dirty="0">
                <a:solidFill>
                  <a:srgbClr val="000009"/>
                </a:solidFill>
                <a:latin typeface="Times New Roman"/>
                <a:cs typeface="Times New Roman"/>
              </a:rPr>
              <a:t>Стандарта</a:t>
            </a:r>
            <a:endParaRPr lang="ru-RU" sz="17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270" lvl="0" algn="ctr"/>
            <a:r>
              <a:rPr lang="ru-RU" sz="1700" b="1" spc="-15" dirty="0">
                <a:solidFill>
                  <a:srgbClr val="000009"/>
                </a:solidFill>
                <a:latin typeface="Times New Roman"/>
                <a:cs typeface="Times New Roman"/>
              </a:rPr>
              <a:t>включает</a:t>
            </a:r>
            <a:r>
              <a:rPr lang="ru-RU" sz="1700" b="1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три</a:t>
            </a:r>
            <a:r>
              <a:rPr lang="ru-RU" sz="1700" b="1" spc="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основных</a:t>
            </a:r>
            <a:r>
              <a:rPr lang="ru-RU" sz="1700" b="1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раздела</a:t>
            </a:r>
            <a:r>
              <a:rPr lang="ru-RU" sz="1700" b="1" spc="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–</a:t>
            </a:r>
            <a:r>
              <a:rPr lang="ru-RU" sz="1700" b="1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целевой,</a:t>
            </a:r>
            <a:r>
              <a:rPr lang="ru-RU" sz="1700" b="1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b="1" spc="-10" dirty="0">
                <a:solidFill>
                  <a:srgbClr val="000009"/>
                </a:solidFill>
                <a:latin typeface="Times New Roman"/>
                <a:cs typeface="Times New Roman"/>
              </a:rPr>
              <a:t>содержательный</a:t>
            </a:r>
            <a:r>
              <a:rPr lang="ru-RU" sz="1700" b="1" spc="5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r>
              <a:rPr lang="ru-RU" sz="1700" b="1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1700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организационный</a:t>
            </a:r>
          </a:p>
          <a:p>
            <a:pPr marL="1270" lvl="0" algn="ctr"/>
            <a:endParaRPr lang="ru-RU" sz="16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6896" y="5444478"/>
            <a:ext cx="9188244" cy="81693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992733" y="5615082"/>
            <a:ext cx="85507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cs typeface="Times New Roman"/>
              </a:rPr>
              <a:t>Программа </a:t>
            </a:r>
            <a:r>
              <a:rPr kumimoji="0" lang="ru-RU" sz="1800" b="1" i="0" u="none" strike="noStrike" kern="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cs typeface="Times New Roman"/>
              </a:rPr>
              <a:t>реализуется</a:t>
            </a:r>
            <a:r>
              <a:rPr kumimoji="0" lang="ru-RU" sz="1800" b="1" i="0" u="none" strike="noStrike" kern="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cs typeface="Times New Roman"/>
              </a:rPr>
              <a:t>в</a:t>
            </a:r>
            <a:r>
              <a:rPr kumimoji="0" lang="ru-RU" sz="1800" b="1" i="0" u="none" strike="noStrike" kern="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cs typeface="Times New Roman"/>
              </a:rPr>
              <a:t> общеразвивающих</a:t>
            </a:r>
            <a:r>
              <a:rPr kumimoji="0" lang="ru-RU" sz="1800" b="1" i="0" u="none" strike="noStrike" kern="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1800" b="1" i="0" u="none" strike="noStrike" kern="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cs typeface="Times New Roman"/>
              </a:rPr>
              <a:t>группах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912059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4156" y="177635"/>
            <a:ext cx="8911687" cy="1280890"/>
          </a:xfrm>
        </p:spPr>
        <p:txBody>
          <a:bodyPr>
            <a:normAutofit/>
          </a:bodyPr>
          <a:lstStyle/>
          <a:p>
            <a:r>
              <a:rPr lang="ru-RU" b="1" kern="0" spc="-10" dirty="0">
                <a:solidFill>
                  <a:srgbClr val="000009"/>
                </a:solidFill>
                <a:latin typeface="Times New Roman"/>
                <a:cs typeface="Times New Roman"/>
              </a:rPr>
              <a:t>Целевой</a:t>
            </a:r>
            <a:r>
              <a:rPr lang="ru-RU" b="1" kern="0" spc="-4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b="1" kern="0" spc="-95" dirty="0">
                <a:solidFill>
                  <a:srgbClr val="000009"/>
                </a:solidFill>
                <a:latin typeface="Times New Roman"/>
                <a:cs typeface="Times New Roman"/>
              </a:rPr>
              <a:t>раздел</a:t>
            </a:r>
            <a:r>
              <a:rPr lang="ru-RU" b="1" kern="0" spc="-4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b="1" kern="0" spc="-15" dirty="0">
                <a:solidFill>
                  <a:srgbClr val="000009"/>
                </a:solidFill>
                <a:latin typeface="Times New Roman"/>
                <a:cs typeface="Times New Roman"/>
              </a:rPr>
              <a:t>включает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7" y="1846385"/>
            <a:ext cx="10815324" cy="4908376"/>
          </a:xfrm>
        </p:spPr>
        <p:txBody>
          <a:bodyPr>
            <a:normAutofit lnSpcReduction="10000"/>
          </a:bodyPr>
          <a:lstStyle/>
          <a:p>
            <a:pPr marL="469265" marR="5715" lvl="0" indent="-457200" algn="just" defTabSz="914400">
              <a:lnSpc>
                <a:spcPct val="150100"/>
              </a:lnSpc>
              <a:spcBef>
                <a:spcPts val="100"/>
              </a:spcBef>
              <a:buClrTx/>
              <a:buFont typeface="Wingdings" panose="05000000000000000000" pitchFamily="2" charset="2"/>
              <a:buChar char="v"/>
              <a:tabLst>
                <a:tab pos="299720" algn="l"/>
              </a:tabLst>
            </a:pPr>
            <a:r>
              <a:rPr lang="ru-RU" sz="2600" spc="-5" dirty="0">
                <a:solidFill>
                  <a:srgbClr val="000009"/>
                </a:solidFill>
                <a:latin typeface="Times New Roman"/>
                <a:cs typeface="Times New Roman"/>
              </a:rPr>
              <a:t>пояснительную</a:t>
            </a:r>
            <a:r>
              <a:rPr lang="ru-RU" sz="26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spc="-35" dirty="0">
                <a:solidFill>
                  <a:srgbClr val="000009"/>
                </a:solidFill>
                <a:latin typeface="Times New Roman"/>
                <a:cs typeface="Times New Roman"/>
              </a:rPr>
              <a:t>записку,</a:t>
            </a:r>
            <a:r>
              <a:rPr lang="ru-RU" sz="2600" spc="-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dirty="0">
                <a:solidFill>
                  <a:srgbClr val="000009"/>
                </a:solidFill>
                <a:latin typeface="Times New Roman"/>
                <a:cs typeface="Times New Roman"/>
              </a:rPr>
              <a:t>в</a:t>
            </a:r>
            <a:r>
              <a:rPr lang="ru-RU" sz="26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spc="-25" dirty="0">
                <a:solidFill>
                  <a:srgbClr val="000009"/>
                </a:solidFill>
                <a:latin typeface="Times New Roman"/>
                <a:cs typeface="Times New Roman"/>
              </a:rPr>
              <a:t>которой</a:t>
            </a:r>
            <a:r>
              <a:rPr lang="ru-RU" sz="2600" spc="-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spc="-5" dirty="0">
                <a:solidFill>
                  <a:srgbClr val="000009"/>
                </a:solidFill>
                <a:latin typeface="Times New Roman"/>
                <a:cs typeface="Times New Roman"/>
              </a:rPr>
              <a:t>представлены</a:t>
            </a:r>
            <a:r>
              <a:rPr lang="ru-RU" sz="26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spc="-20" dirty="0">
                <a:solidFill>
                  <a:srgbClr val="000009"/>
                </a:solidFill>
                <a:latin typeface="Times New Roman"/>
                <a:cs typeface="Times New Roman"/>
              </a:rPr>
              <a:t>психолого- </a:t>
            </a:r>
            <a:r>
              <a:rPr lang="ru-RU" sz="2600" spc="-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spc="-5" dirty="0">
                <a:solidFill>
                  <a:srgbClr val="000009"/>
                </a:solidFill>
                <a:latin typeface="Times New Roman"/>
                <a:cs typeface="Times New Roman"/>
              </a:rPr>
              <a:t>педагогическая </a:t>
            </a:r>
            <a:r>
              <a:rPr lang="ru-RU" sz="2600" spc="-10" dirty="0">
                <a:solidFill>
                  <a:srgbClr val="000009"/>
                </a:solidFill>
                <a:latin typeface="Times New Roman"/>
                <a:cs typeface="Times New Roman"/>
              </a:rPr>
              <a:t>характеристика </a:t>
            </a:r>
            <a:r>
              <a:rPr lang="ru-RU" sz="2600" dirty="0">
                <a:solidFill>
                  <a:srgbClr val="000009"/>
                </a:solidFill>
                <a:latin typeface="Times New Roman"/>
                <a:cs typeface="Times New Roman"/>
              </a:rPr>
              <a:t>и </a:t>
            </a:r>
            <a:r>
              <a:rPr lang="ru-RU" sz="2600" spc="10" dirty="0">
                <a:solidFill>
                  <a:srgbClr val="000009"/>
                </a:solidFill>
                <a:latin typeface="Times New Roman"/>
                <a:cs typeface="Times New Roman"/>
              </a:rPr>
              <a:t>особые </a:t>
            </a:r>
            <a:r>
              <a:rPr lang="ru-RU" sz="2600" spc="-10" dirty="0">
                <a:solidFill>
                  <a:srgbClr val="000009"/>
                </a:solidFill>
                <a:latin typeface="Times New Roman"/>
                <a:cs typeface="Times New Roman"/>
              </a:rPr>
              <a:t>образовательные </a:t>
            </a:r>
            <a:r>
              <a:rPr lang="ru-RU" sz="2600" dirty="0">
                <a:solidFill>
                  <a:srgbClr val="000009"/>
                </a:solidFill>
                <a:latin typeface="Times New Roman"/>
                <a:cs typeface="Times New Roman"/>
              </a:rPr>
              <a:t>потребности </a:t>
            </a:r>
            <a:r>
              <a:rPr lang="ru-RU" sz="26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dirty="0">
                <a:solidFill>
                  <a:srgbClr val="000009"/>
                </a:solidFill>
                <a:latin typeface="Times New Roman"/>
                <a:cs typeface="Times New Roman"/>
              </a:rPr>
              <a:t>детей</a:t>
            </a:r>
            <a:r>
              <a:rPr lang="ru-RU" sz="2600" spc="-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spc="-10" dirty="0">
                <a:solidFill>
                  <a:srgbClr val="000009"/>
                </a:solidFill>
                <a:latin typeface="Times New Roman"/>
                <a:cs typeface="Times New Roman"/>
              </a:rPr>
              <a:t>раннего</a:t>
            </a:r>
            <a:r>
              <a:rPr lang="ru-RU" sz="26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dirty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r>
              <a:rPr lang="ru-RU" sz="26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spc="-20" dirty="0">
                <a:solidFill>
                  <a:srgbClr val="000009"/>
                </a:solidFill>
                <a:latin typeface="Times New Roman"/>
                <a:cs typeface="Times New Roman"/>
              </a:rPr>
              <a:t>дошкольного</a:t>
            </a:r>
            <a:r>
              <a:rPr lang="ru-RU" sz="2600" spc="-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dirty="0">
                <a:solidFill>
                  <a:srgbClr val="000009"/>
                </a:solidFill>
                <a:latin typeface="Times New Roman"/>
                <a:cs typeface="Times New Roman"/>
              </a:rPr>
              <a:t>возраста</a:t>
            </a:r>
            <a:r>
              <a:rPr lang="ru-RU" sz="2600" spc="-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dirty="0">
                <a:solidFill>
                  <a:srgbClr val="000009"/>
                </a:solidFill>
                <a:latin typeface="Times New Roman"/>
                <a:cs typeface="Times New Roman"/>
              </a:rPr>
              <a:t>с ЗПР;</a:t>
            </a:r>
            <a:endParaRPr lang="ru-RU" sz="2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69265" marR="5715" lvl="0" indent="-457200" algn="just" defTabSz="914400">
              <a:lnSpc>
                <a:spcPct val="150100"/>
              </a:lnSpc>
              <a:spcBef>
                <a:spcPts val="100"/>
              </a:spcBef>
              <a:buClrTx/>
              <a:buFont typeface="Wingdings" panose="05000000000000000000" pitchFamily="2" charset="2"/>
              <a:buChar char="v"/>
              <a:tabLst>
                <a:tab pos="299720" algn="l"/>
              </a:tabLst>
            </a:pPr>
            <a:r>
              <a:rPr lang="ru-RU" sz="2600" spc="-5" dirty="0">
                <a:solidFill>
                  <a:srgbClr val="000009"/>
                </a:solidFill>
                <a:latin typeface="Times New Roman"/>
                <a:cs typeface="Times New Roman"/>
              </a:rPr>
              <a:t>цели, </a:t>
            </a:r>
            <a:r>
              <a:rPr lang="ru-RU" sz="2600" spc="-15" dirty="0">
                <a:solidFill>
                  <a:srgbClr val="000009"/>
                </a:solidFill>
                <a:latin typeface="Times New Roman"/>
                <a:cs typeface="Times New Roman"/>
              </a:rPr>
              <a:t>задачи, </a:t>
            </a:r>
            <a:r>
              <a:rPr lang="ru-RU" sz="2600" spc="-5" dirty="0">
                <a:solidFill>
                  <a:srgbClr val="000009"/>
                </a:solidFill>
                <a:latin typeface="Times New Roman"/>
                <a:cs typeface="Times New Roman"/>
              </a:rPr>
              <a:t>принципы </a:t>
            </a:r>
            <a:r>
              <a:rPr lang="ru-RU" sz="2600" dirty="0">
                <a:solidFill>
                  <a:srgbClr val="000009"/>
                </a:solidFill>
                <a:latin typeface="Times New Roman"/>
                <a:cs typeface="Times New Roman"/>
              </a:rPr>
              <a:t>и </a:t>
            </a:r>
            <a:r>
              <a:rPr lang="ru-RU" sz="2600" spc="-30" dirty="0">
                <a:solidFill>
                  <a:srgbClr val="000009"/>
                </a:solidFill>
                <a:latin typeface="Times New Roman"/>
                <a:cs typeface="Times New Roman"/>
              </a:rPr>
              <a:t>подходы </a:t>
            </a:r>
            <a:r>
              <a:rPr lang="ru-RU" sz="2600" dirty="0">
                <a:solidFill>
                  <a:srgbClr val="000009"/>
                </a:solidFill>
                <a:latin typeface="Times New Roman"/>
                <a:cs typeface="Times New Roman"/>
              </a:rPr>
              <a:t>к </a:t>
            </a:r>
            <a:r>
              <a:rPr lang="ru-RU" sz="2600" spc="-5" dirty="0">
                <a:solidFill>
                  <a:srgbClr val="000009"/>
                </a:solidFill>
                <a:latin typeface="Times New Roman"/>
                <a:cs typeface="Times New Roman"/>
              </a:rPr>
              <a:t>формированию </a:t>
            </a:r>
            <a:r>
              <a:rPr lang="ru-RU" sz="2600" spc="-25" dirty="0">
                <a:solidFill>
                  <a:srgbClr val="000009"/>
                </a:solidFill>
                <a:latin typeface="Times New Roman"/>
                <a:cs typeface="Times New Roman"/>
              </a:rPr>
              <a:t>АООП </a:t>
            </a:r>
            <a:r>
              <a:rPr lang="ru-RU" sz="2600" dirty="0">
                <a:solidFill>
                  <a:srgbClr val="000009"/>
                </a:solidFill>
                <a:latin typeface="Times New Roman"/>
                <a:cs typeface="Times New Roman"/>
              </a:rPr>
              <a:t>и </a:t>
            </a:r>
            <a:r>
              <a:rPr lang="ru-RU" sz="2600" spc="-10" dirty="0">
                <a:solidFill>
                  <a:srgbClr val="000009"/>
                </a:solidFill>
                <a:latin typeface="Times New Roman"/>
                <a:cs typeface="Times New Roman"/>
              </a:rPr>
              <a:t>механизмы </a:t>
            </a:r>
            <a:r>
              <a:rPr lang="ru-RU" sz="2600" spc="-5" dirty="0">
                <a:solidFill>
                  <a:srgbClr val="000009"/>
                </a:solidFill>
                <a:latin typeface="Times New Roman"/>
                <a:cs typeface="Times New Roman"/>
              </a:rPr>
              <a:t> ее адаптации;</a:t>
            </a:r>
            <a:endParaRPr lang="ru-RU" sz="2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69265" marR="5715" lvl="0" indent="-457200" algn="just" defTabSz="914400">
              <a:lnSpc>
                <a:spcPct val="150100"/>
              </a:lnSpc>
              <a:spcBef>
                <a:spcPts val="100"/>
              </a:spcBef>
              <a:buClrTx/>
              <a:buFont typeface="Wingdings" panose="05000000000000000000" pitchFamily="2" charset="2"/>
              <a:buChar char="v"/>
              <a:tabLst>
                <a:tab pos="299720" algn="l"/>
              </a:tabLst>
            </a:pPr>
            <a:r>
              <a:rPr lang="ru-RU" sz="2600" spc="-5" dirty="0">
                <a:solidFill>
                  <a:srgbClr val="000009"/>
                </a:solidFill>
                <a:latin typeface="Times New Roman"/>
                <a:cs typeface="Times New Roman"/>
              </a:rPr>
              <a:t>структурные</a:t>
            </a:r>
            <a:r>
              <a:rPr lang="ru-RU" sz="26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spc="-15" dirty="0">
                <a:solidFill>
                  <a:srgbClr val="000009"/>
                </a:solidFill>
                <a:latin typeface="Times New Roman"/>
                <a:cs typeface="Times New Roman"/>
              </a:rPr>
              <a:t>компоненты</a:t>
            </a:r>
            <a:r>
              <a:rPr lang="ru-RU" sz="26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spc="-5" dirty="0">
                <a:solidFill>
                  <a:srgbClr val="000009"/>
                </a:solidFill>
                <a:latin typeface="Times New Roman"/>
                <a:cs typeface="Times New Roman"/>
              </a:rPr>
              <a:t>программы,</a:t>
            </a:r>
            <a:r>
              <a:rPr lang="ru-RU" sz="26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spc="-5" dirty="0">
                <a:solidFill>
                  <a:srgbClr val="000009"/>
                </a:solidFill>
                <a:latin typeface="Times New Roman"/>
                <a:cs typeface="Times New Roman"/>
              </a:rPr>
              <a:t>алгоритм</a:t>
            </a:r>
            <a:r>
              <a:rPr lang="ru-RU" sz="26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spc="-10" dirty="0">
                <a:solidFill>
                  <a:srgbClr val="000009"/>
                </a:solidFill>
                <a:latin typeface="Times New Roman"/>
                <a:cs typeface="Times New Roman"/>
              </a:rPr>
              <a:t>формирования </a:t>
            </a:r>
            <a:r>
              <a:rPr lang="ru-RU" sz="2600" spc="-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spc="-10" dirty="0">
                <a:solidFill>
                  <a:srgbClr val="000009"/>
                </a:solidFill>
                <a:latin typeface="Times New Roman"/>
                <a:cs typeface="Times New Roman"/>
              </a:rPr>
              <a:t>содержания</a:t>
            </a:r>
            <a:r>
              <a:rPr lang="ru-RU" sz="26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spc="-10" dirty="0">
                <a:solidFill>
                  <a:srgbClr val="000009"/>
                </a:solidFill>
                <a:latin typeface="Times New Roman"/>
                <a:cs typeface="Times New Roman"/>
              </a:rPr>
              <a:t>образовательной</a:t>
            </a:r>
            <a:r>
              <a:rPr lang="ru-RU" sz="2600" spc="-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dirty="0">
                <a:solidFill>
                  <a:srgbClr val="000009"/>
                </a:solidFill>
                <a:latin typeface="Times New Roman"/>
                <a:cs typeface="Times New Roman"/>
              </a:rPr>
              <a:t>деятельности;</a:t>
            </a:r>
            <a:endParaRPr lang="ru-RU" sz="2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69265" marR="5715" lvl="0" indent="-457200" algn="just" defTabSz="914400">
              <a:lnSpc>
                <a:spcPct val="150100"/>
              </a:lnSpc>
              <a:spcBef>
                <a:spcPts val="100"/>
              </a:spcBef>
              <a:buClrTx/>
              <a:buFont typeface="Wingdings" panose="05000000000000000000" pitchFamily="2" charset="2"/>
              <a:buChar char="v"/>
              <a:tabLst>
                <a:tab pos="299720" algn="l"/>
              </a:tabLst>
            </a:pPr>
            <a:r>
              <a:rPr lang="ru-RU" sz="2600" spc="-5" dirty="0">
                <a:solidFill>
                  <a:srgbClr val="000009"/>
                </a:solidFill>
                <a:latin typeface="Times New Roman"/>
                <a:cs typeface="Times New Roman"/>
              </a:rPr>
              <a:t>целевые</a:t>
            </a:r>
            <a:r>
              <a:rPr lang="ru-RU" sz="2600" spc="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dirty="0">
                <a:solidFill>
                  <a:srgbClr val="000009"/>
                </a:solidFill>
                <a:latin typeface="Times New Roman"/>
                <a:cs typeface="Times New Roman"/>
              </a:rPr>
              <a:t>ориентиры</a:t>
            </a:r>
            <a:r>
              <a:rPr lang="ru-RU" sz="2600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spc="-25" dirty="0">
                <a:solidFill>
                  <a:srgbClr val="000009"/>
                </a:solidFill>
                <a:latin typeface="Times New Roman"/>
                <a:cs typeface="Times New Roman"/>
              </a:rPr>
              <a:t>АООП</a:t>
            </a:r>
            <a:r>
              <a:rPr lang="ru-RU" sz="26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dirty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r>
              <a:rPr lang="ru-RU" sz="26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spc="-10" dirty="0">
                <a:solidFill>
                  <a:srgbClr val="000009"/>
                </a:solidFill>
                <a:latin typeface="Times New Roman"/>
                <a:cs typeface="Times New Roman"/>
              </a:rPr>
              <a:t>планируемые</a:t>
            </a:r>
            <a:r>
              <a:rPr lang="ru-RU" sz="26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spc="-25" dirty="0">
                <a:solidFill>
                  <a:srgbClr val="000009"/>
                </a:solidFill>
                <a:latin typeface="Times New Roman"/>
                <a:cs typeface="Times New Roman"/>
              </a:rPr>
              <a:t>результаты</a:t>
            </a:r>
            <a:r>
              <a:rPr lang="ru-RU" sz="26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spc="-5" dirty="0">
                <a:solidFill>
                  <a:srgbClr val="000009"/>
                </a:solidFill>
                <a:latin typeface="Times New Roman"/>
                <a:cs typeface="Times New Roman"/>
              </a:rPr>
              <a:t>ее</a:t>
            </a:r>
            <a:r>
              <a:rPr lang="ru-RU" sz="26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600" spc="5" dirty="0">
                <a:solidFill>
                  <a:srgbClr val="000009"/>
                </a:solidFill>
                <a:latin typeface="Times New Roman"/>
                <a:cs typeface="Times New Roman"/>
              </a:rPr>
              <a:t>освоения,</a:t>
            </a:r>
            <a:endParaRPr lang="ru-RU" sz="2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6842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pc="-40" dirty="0">
                <a:solidFill>
                  <a:srgbClr val="000009"/>
                </a:solidFill>
                <a:latin typeface="Times New Roman"/>
                <a:cs typeface="Times New Roman"/>
              </a:rPr>
              <a:t>Содержательный</a:t>
            </a:r>
            <a:r>
              <a:rPr lang="ru-RU" b="1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b="1" spc="-95" dirty="0">
                <a:solidFill>
                  <a:srgbClr val="000009"/>
                </a:solidFill>
                <a:latin typeface="Times New Roman"/>
                <a:cs typeface="Times New Roman"/>
              </a:rPr>
              <a:t>раздел</a:t>
            </a:r>
            <a:r>
              <a:rPr lang="ru-RU" b="1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b="1" spc="-20" dirty="0">
                <a:solidFill>
                  <a:srgbClr val="000009"/>
                </a:solidFill>
                <a:latin typeface="Times New Roman"/>
                <a:cs typeface="Times New Roman"/>
              </a:rPr>
              <a:t>включает</a:t>
            </a:r>
            <a:b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2323" y="1787012"/>
            <a:ext cx="9882289" cy="4525297"/>
          </a:xfrm>
        </p:spPr>
        <p:txBody>
          <a:bodyPr/>
          <a:lstStyle/>
          <a:p>
            <a:pPr marL="0" lvl="0" indent="0" defTabSz="914400">
              <a:spcBef>
                <a:spcPts val="25"/>
              </a:spcBef>
              <a:buClrTx/>
              <a:buNone/>
            </a:pPr>
            <a:endParaRPr lang="ru-RU" sz="245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69900" lvl="0" indent="-457200" defTabSz="914400">
              <a:spcBef>
                <a:spcPts val="100"/>
              </a:spcBef>
              <a:buClrTx/>
              <a:buFont typeface="Wingdings" panose="05000000000000000000" pitchFamily="2" charset="2"/>
              <a:buChar char="v"/>
              <a:tabLst>
                <a:tab pos="354965" algn="l"/>
                <a:tab pos="355600" algn="l"/>
                <a:tab pos="2573020" algn="l"/>
              </a:tabLst>
            </a:pPr>
            <a:r>
              <a:rPr lang="ru-RU" sz="2800" dirty="0">
                <a:solidFill>
                  <a:srgbClr val="000009"/>
                </a:solidFill>
                <a:latin typeface="Times New Roman"/>
                <a:cs typeface="Times New Roman"/>
              </a:rPr>
              <a:t>Описание</a:t>
            </a:r>
            <a:r>
              <a:rPr lang="ru-RU" sz="28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800" spc="-10" dirty="0">
                <a:solidFill>
                  <a:srgbClr val="000009"/>
                </a:solidFill>
                <a:latin typeface="Times New Roman"/>
                <a:cs typeface="Times New Roman"/>
              </a:rPr>
              <a:t>образовательной</a:t>
            </a:r>
            <a:r>
              <a:rPr lang="ru-RU" sz="2800" spc="-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800" spc="5" dirty="0">
                <a:solidFill>
                  <a:srgbClr val="000009"/>
                </a:solidFill>
                <a:latin typeface="Times New Roman"/>
                <a:cs typeface="Times New Roman"/>
              </a:rPr>
              <a:t>деятельности</a:t>
            </a:r>
            <a:r>
              <a:rPr lang="ru-RU" sz="28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800" spc="-5" dirty="0">
                <a:solidFill>
                  <a:srgbClr val="000009"/>
                </a:solidFill>
                <a:latin typeface="Times New Roman"/>
                <a:cs typeface="Times New Roman"/>
              </a:rPr>
              <a:t>по</a:t>
            </a:r>
            <a:r>
              <a:rPr lang="ru-RU" sz="28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800" spc="-5" dirty="0">
                <a:solidFill>
                  <a:srgbClr val="000009"/>
                </a:solidFill>
                <a:latin typeface="Times New Roman"/>
                <a:cs typeface="Times New Roman"/>
              </a:rPr>
              <a:t>пяти </a:t>
            </a:r>
            <a:r>
              <a:rPr lang="ru-RU" sz="28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800" spc="-10" dirty="0">
                <a:solidFill>
                  <a:srgbClr val="000009"/>
                </a:solidFill>
                <a:latin typeface="Times New Roman"/>
                <a:cs typeface="Times New Roman"/>
              </a:rPr>
              <a:t>образовательным</a:t>
            </a:r>
            <a:r>
              <a:rPr lang="ru-RU" sz="2800" spc="-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800" spc="-10" dirty="0">
                <a:solidFill>
                  <a:srgbClr val="000009"/>
                </a:solidFill>
                <a:latin typeface="Times New Roman"/>
                <a:cs typeface="Times New Roman"/>
              </a:rPr>
              <a:t>областям:</a:t>
            </a:r>
            <a:r>
              <a:rPr lang="ru-RU" sz="2800" spc="-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800" spc="-15" dirty="0">
                <a:solidFill>
                  <a:srgbClr val="000009"/>
                </a:solidFill>
                <a:latin typeface="Times New Roman"/>
                <a:cs typeface="Times New Roman"/>
              </a:rPr>
              <a:t>социально-коммуникативное </a:t>
            </a:r>
            <a:r>
              <a:rPr lang="ru-RU" sz="28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800" dirty="0">
                <a:solidFill>
                  <a:srgbClr val="000009"/>
                </a:solidFill>
                <a:latin typeface="Times New Roman"/>
                <a:cs typeface="Times New Roman"/>
              </a:rPr>
              <a:t>развитие;</a:t>
            </a:r>
            <a:r>
              <a:rPr lang="ru-RU" sz="28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800" spc="-10" dirty="0">
                <a:solidFill>
                  <a:srgbClr val="000009"/>
                </a:solidFill>
                <a:latin typeface="Times New Roman"/>
                <a:cs typeface="Times New Roman"/>
              </a:rPr>
              <a:t>познавательное</a:t>
            </a:r>
            <a:r>
              <a:rPr lang="ru-RU" sz="2800" spc="-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800" dirty="0">
                <a:solidFill>
                  <a:srgbClr val="000009"/>
                </a:solidFill>
                <a:latin typeface="Times New Roman"/>
                <a:cs typeface="Times New Roman"/>
              </a:rPr>
              <a:t>развитие;</a:t>
            </a:r>
            <a:r>
              <a:rPr lang="ru-RU" sz="28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800" spc="-10" dirty="0">
                <a:solidFill>
                  <a:srgbClr val="000009"/>
                </a:solidFill>
                <a:latin typeface="Times New Roman"/>
                <a:cs typeface="Times New Roman"/>
              </a:rPr>
              <a:t>речевое</a:t>
            </a:r>
            <a:r>
              <a:rPr lang="ru-RU" sz="2800" spc="-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800" dirty="0">
                <a:solidFill>
                  <a:srgbClr val="000009"/>
                </a:solidFill>
                <a:latin typeface="Times New Roman"/>
                <a:cs typeface="Times New Roman"/>
              </a:rPr>
              <a:t>развитие; </a:t>
            </a:r>
            <a:r>
              <a:rPr lang="ru-RU" sz="28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800" spc="-15" dirty="0">
                <a:solidFill>
                  <a:srgbClr val="000009"/>
                </a:solidFill>
                <a:latin typeface="Times New Roman"/>
                <a:cs typeface="Times New Roman"/>
              </a:rPr>
              <a:t>художественно-эстетическое</a:t>
            </a:r>
            <a:r>
              <a:rPr lang="ru-RU" sz="28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800" dirty="0">
                <a:solidFill>
                  <a:srgbClr val="000009"/>
                </a:solidFill>
                <a:latin typeface="Times New Roman"/>
                <a:cs typeface="Times New Roman"/>
              </a:rPr>
              <a:t>развитие;</a:t>
            </a:r>
            <a:r>
              <a:rPr lang="ru-RU" sz="28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800" spc="-5" dirty="0">
                <a:solidFill>
                  <a:srgbClr val="000009"/>
                </a:solidFill>
                <a:latin typeface="Times New Roman"/>
                <a:cs typeface="Times New Roman"/>
              </a:rPr>
              <a:t>физическое </a:t>
            </a:r>
            <a:r>
              <a:rPr lang="ru-RU" sz="280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800" spc="-5" dirty="0">
                <a:solidFill>
                  <a:srgbClr val="000009"/>
                </a:solidFill>
                <a:latin typeface="Times New Roman"/>
                <a:cs typeface="Times New Roman"/>
              </a:rPr>
              <a:t>развитие.</a:t>
            </a:r>
          </a:p>
          <a:p>
            <a:pPr marL="469900" lvl="0" indent="-457200" defTabSz="914400">
              <a:spcBef>
                <a:spcPts val="100"/>
              </a:spcBef>
              <a:buClrTx/>
              <a:buFont typeface="Wingdings" panose="05000000000000000000" pitchFamily="2" charset="2"/>
              <a:buChar char="v"/>
              <a:tabLst>
                <a:tab pos="354965" algn="l"/>
                <a:tab pos="355600" algn="l"/>
                <a:tab pos="2573020" algn="l"/>
              </a:tabLst>
            </a:pPr>
            <a:r>
              <a:rPr lang="ru-RU" sz="2800" dirty="0">
                <a:solidFill>
                  <a:srgbClr val="000009"/>
                </a:solidFill>
                <a:latin typeface="Times New Roman"/>
                <a:cs typeface="Times New Roman"/>
              </a:rPr>
              <a:t>С</a:t>
            </a:r>
            <a:r>
              <a:rPr lang="ru-RU" sz="2800" spc="-70" dirty="0">
                <a:solidFill>
                  <a:srgbClr val="000009"/>
                </a:solidFill>
                <a:latin typeface="Times New Roman"/>
                <a:cs typeface="Times New Roman"/>
              </a:rPr>
              <a:t>о</a:t>
            </a:r>
            <a:r>
              <a:rPr lang="ru-RU" sz="2800" dirty="0">
                <a:solidFill>
                  <a:srgbClr val="000009"/>
                </a:solidFill>
                <a:latin typeface="Times New Roman"/>
                <a:cs typeface="Times New Roman"/>
              </a:rPr>
              <a:t>держание	обра</a:t>
            </a:r>
            <a:r>
              <a:rPr lang="ru-RU" sz="2800" spc="-10" dirty="0">
                <a:solidFill>
                  <a:srgbClr val="000009"/>
                </a:solidFill>
                <a:latin typeface="Times New Roman"/>
                <a:cs typeface="Times New Roman"/>
              </a:rPr>
              <a:t>з</a:t>
            </a:r>
            <a:r>
              <a:rPr lang="ru-RU" sz="2800" spc="-15" dirty="0">
                <a:solidFill>
                  <a:srgbClr val="000009"/>
                </a:solidFill>
                <a:latin typeface="Times New Roman"/>
                <a:cs typeface="Times New Roman"/>
              </a:rPr>
              <a:t>о</a:t>
            </a:r>
            <a:r>
              <a:rPr lang="ru-RU" sz="2800" spc="-45" dirty="0">
                <a:solidFill>
                  <a:srgbClr val="000009"/>
                </a:solidFill>
                <a:latin typeface="Times New Roman"/>
                <a:cs typeface="Times New Roman"/>
              </a:rPr>
              <a:t>в</a:t>
            </a:r>
            <a:r>
              <a:rPr lang="ru-RU" sz="2800" spc="-60" dirty="0">
                <a:solidFill>
                  <a:srgbClr val="000009"/>
                </a:solidFill>
                <a:latin typeface="Times New Roman"/>
                <a:cs typeface="Times New Roman"/>
              </a:rPr>
              <a:t>а</a:t>
            </a:r>
            <a:r>
              <a:rPr lang="ru-RU" sz="2800" dirty="0">
                <a:solidFill>
                  <a:srgbClr val="000009"/>
                </a:solidFill>
                <a:latin typeface="Times New Roman"/>
                <a:cs typeface="Times New Roman"/>
              </a:rPr>
              <a:t>тел</a:t>
            </a:r>
            <a:r>
              <a:rPr lang="ru-RU" sz="2800" spc="5" dirty="0">
                <a:solidFill>
                  <a:srgbClr val="000009"/>
                </a:solidFill>
                <a:latin typeface="Times New Roman"/>
                <a:cs typeface="Times New Roman"/>
              </a:rPr>
              <a:t>ь</a:t>
            </a:r>
            <a:r>
              <a:rPr lang="ru-RU" sz="2800" spc="-5" dirty="0">
                <a:solidFill>
                  <a:srgbClr val="000009"/>
                </a:solidFill>
                <a:latin typeface="Times New Roman"/>
                <a:cs typeface="Times New Roman"/>
              </a:rPr>
              <a:t>ной деятельности по профессиональной коррекции нарушений</a:t>
            </a:r>
            <a:r>
              <a:rPr lang="ru-RU" sz="2800" spc="229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800" dirty="0">
                <a:solidFill>
                  <a:srgbClr val="000009"/>
                </a:solidFill>
                <a:latin typeface="Times New Roman"/>
                <a:cs typeface="Times New Roman"/>
              </a:rPr>
              <a:t>развития</a:t>
            </a:r>
            <a:r>
              <a:rPr lang="ru-RU" sz="2800" spc="2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800" dirty="0">
                <a:solidFill>
                  <a:srgbClr val="000009"/>
                </a:solidFill>
                <a:latin typeface="Times New Roman"/>
                <a:cs typeface="Times New Roman"/>
              </a:rPr>
              <a:t>детей</a:t>
            </a:r>
            <a:r>
              <a:rPr lang="ru-RU" sz="2800" spc="2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800" dirty="0">
                <a:solidFill>
                  <a:srgbClr val="000009"/>
                </a:solidFill>
                <a:latin typeface="Times New Roman"/>
                <a:cs typeface="Times New Roman"/>
              </a:rPr>
              <a:t>с </a:t>
            </a:r>
            <a:r>
              <a:rPr lang="ru-RU" sz="2800" spc="-58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2800" spc="-80" dirty="0">
                <a:solidFill>
                  <a:srgbClr val="000009"/>
                </a:solidFill>
                <a:latin typeface="Times New Roman"/>
                <a:cs typeface="Times New Roman"/>
              </a:rPr>
              <a:t>ЗПР.</a:t>
            </a: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5600" marR="5080" lvl="0" algn="just" defTabSz="914400">
              <a:lnSpc>
                <a:spcPct val="150000"/>
              </a:lnSpc>
              <a:spcBef>
                <a:spcPts val="0"/>
              </a:spcBef>
              <a:buClrTx/>
              <a:buFont typeface="Arial"/>
              <a:buChar char="•"/>
              <a:tabLst>
                <a:tab pos="355600" algn="l"/>
              </a:tabLst>
            </a:pPr>
            <a:endParaRPr lang="ru-RU" sz="2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1446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727" y="624110"/>
            <a:ext cx="10811886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spc="-25" dirty="0">
                <a:solidFill>
                  <a:srgbClr val="000009"/>
                </a:solidFill>
                <a:latin typeface="Times New Roman"/>
                <a:cs typeface="Times New Roman"/>
              </a:rPr>
              <a:t>Организационный</a:t>
            </a:r>
            <a:r>
              <a:rPr lang="ru-RU" b="1" spc="-4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b="1" spc="-95" dirty="0">
                <a:solidFill>
                  <a:srgbClr val="000009"/>
                </a:solidFill>
                <a:latin typeface="Times New Roman"/>
                <a:cs typeface="Times New Roman"/>
              </a:rPr>
              <a:t>раздел</a:t>
            </a:r>
            <a:r>
              <a:rPr lang="ru-RU" b="1" spc="-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b="1" spc="-65" dirty="0">
                <a:solidFill>
                  <a:srgbClr val="000009"/>
                </a:solidFill>
                <a:latin typeface="Times New Roman"/>
                <a:cs typeface="Times New Roman"/>
              </a:rPr>
              <a:t>раскрывает</a:t>
            </a:r>
            <a:b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0634" y="1905000"/>
            <a:ext cx="9661064" cy="5015217"/>
          </a:xfrm>
        </p:spPr>
        <p:txBody>
          <a:bodyPr>
            <a:normAutofit fontScale="85000" lnSpcReduction="20000"/>
          </a:bodyPr>
          <a:lstStyle/>
          <a:p>
            <a:pPr marL="469265" marR="5080" lvl="0" indent="-457200" defTabSz="914400">
              <a:lnSpc>
                <a:spcPct val="150000"/>
              </a:lnSpc>
              <a:spcBef>
                <a:spcPts val="1380"/>
              </a:spcBef>
              <a:buClrTx/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r>
              <a:rPr lang="ru-RU" sz="3000" spc="5" dirty="0">
                <a:solidFill>
                  <a:srgbClr val="000009"/>
                </a:solidFill>
                <a:latin typeface="Times New Roman"/>
                <a:cs typeface="Times New Roman"/>
              </a:rPr>
              <a:t>особенности</a:t>
            </a:r>
            <a:r>
              <a:rPr lang="ru-RU" sz="3000" spc="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3000" spc="-5" dirty="0">
                <a:solidFill>
                  <a:srgbClr val="000009"/>
                </a:solidFill>
                <a:latin typeface="Times New Roman"/>
                <a:cs typeface="Times New Roman"/>
              </a:rPr>
              <a:t>предметно-пространственной развивающей </a:t>
            </a:r>
            <a:r>
              <a:rPr lang="ru-RU" sz="3000" spc="-58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3000" spc="-10" dirty="0">
                <a:solidFill>
                  <a:srgbClr val="000009"/>
                </a:solidFill>
                <a:latin typeface="Times New Roman"/>
                <a:cs typeface="Times New Roman"/>
              </a:rPr>
              <a:t>среды;</a:t>
            </a:r>
            <a:endParaRPr lang="ru-RU" sz="3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69265" marR="5080" lvl="0" indent="-457200" defTabSz="914400">
              <a:lnSpc>
                <a:spcPct val="150000"/>
              </a:lnSpc>
              <a:spcBef>
                <a:spcPts val="1380"/>
              </a:spcBef>
              <a:buClrTx/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r>
              <a:rPr lang="ru-RU" sz="3000" spc="-5" dirty="0">
                <a:solidFill>
                  <a:srgbClr val="000009"/>
                </a:solidFill>
                <a:latin typeface="Times New Roman"/>
                <a:cs typeface="Times New Roman"/>
              </a:rPr>
              <a:t>кадровые</a:t>
            </a:r>
            <a:r>
              <a:rPr lang="ru-RU" sz="3000" spc="-2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3000" dirty="0">
                <a:solidFill>
                  <a:srgbClr val="000009"/>
                </a:solidFill>
                <a:latin typeface="Times New Roman"/>
                <a:cs typeface="Times New Roman"/>
              </a:rPr>
              <a:t>условия</a:t>
            </a:r>
            <a:r>
              <a:rPr lang="ru-RU" sz="3000" spc="-3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3000" dirty="0">
                <a:solidFill>
                  <a:srgbClr val="000009"/>
                </a:solidFill>
                <a:latin typeface="Times New Roman"/>
                <a:cs typeface="Times New Roman"/>
              </a:rPr>
              <a:t>реализации</a:t>
            </a:r>
            <a:r>
              <a:rPr lang="ru-RU" sz="3000" spc="-5" dirty="0">
                <a:solidFill>
                  <a:srgbClr val="000009"/>
                </a:solidFill>
                <a:latin typeface="Times New Roman"/>
                <a:cs typeface="Times New Roman"/>
              </a:rPr>
              <a:t> Программы;</a:t>
            </a:r>
            <a:endParaRPr lang="ru-RU" sz="3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69265" marR="5080" lvl="0" indent="-457200" defTabSz="914400">
              <a:lnSpc>
                <a:spcPct val="150000"/>
              </a:lnSpc>
              <a:spcBef>
                <a:spcPts val="1380"/>
              </a:spcBef>
              <a:buClrTx/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r>
              <a:rPr lang="ru-RU" sz="3000" spc="-10" dirty="0">
                <a:solidFill>
                  <a:srgbClr val="000009"/>
                </a:solidFill>
                <a:latin typeface="Times New Roman"/>
                <a:cs typeface="Times New Roman"/>
              </a:rPr>
              <a:t>материально-техническое</a:t>
            </a:r>
            <a:r>
              <a:rPr lang="ru-RU" sz="3000" spc="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3000" dirty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r>
              <a:rPr lang="ru-RU" sz="30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3000" spc="-15" dirty="0">
                <a:solidFill>
                  <a:srgbClr val="000009"/>
                </a:solidFill>
                <a:latin typeface="Times New Roman"/>
                <a:cs typeface="Times New Roman"/>
              </a:rPr>
              <a:t>методическое</a:t>
            </a:r>
            <a:r>
              <a:rPr lang="ru-RU" sz="3000" spc="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3000" spc="-5" dirty="0">
                <a:solidFill>
                  <a:srgbClr val="000009"/>
                </a:solidFill>
                <a:latin typeface="Times New Roman"/>
                <a:cs typeface="Times New Roman"/>
              </a:rPr>
              <a:t>обеспечение;</a:t>
            </a:r>
            <a:endParaRPr lang="ru-RU" sz="3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69265" marR="5080" lvl="0" indent="-457200" defTabSz="914400">
              <a:lnSpc>
                <a:spcPct val="150000"/>
              </a:lnSpc>
              <a:spcBef>
                <a:spcPts val="1380"/>
              </a:spcBef>
              <a:buClrTx/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r>
              <a:rPr lang="ru-RU" sz="3000" spc="-5" dirty="0">
                <a:solidFill>
                  <a:srgbClr val="000009"/>
                </a:solidFill>
                <a:latin typeface="Times New Roman"/>
                <a:cs typeface="Times New Roman"/>
              </a:rPr>
              <a:t>финансовые</a:t>
            </a:r>
            <a:r>
              <a:rPr lang="ru-RU" sz="30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3000" dirty="0">
                <a:solidFill>
                  <a:srgbClr val="000009"/>
                </a:solidFill>
                <a:latin typeface="Times New Roman"/>
                <a:cs typeface="Times New Roman"/>
              </a:rPr>
              <a:t>условия</a:t>
            </a:r>
            <a:r>
              <a:rPr lang="ru-RU" sz="3000" spc="-3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3000" dirty="0">
                <a:solidFill>
                  <a:srgbClr val="000009"/>
                </a:solidFill>
                <a:latin typeface="Times New Roman"/>
                <a:cs typeface="Times New Roman"/>
              </a:rPr>
              <a:t>реализации;</a:t>
            </a:r>
            <a:endParaRPr lang="ru-RU" sz="3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69265" marR="5080" lvl="0" indent="-457200" defTabSz="914400">
              <a:lnSpc>
                <a:spcPct val="150000"/>
              </a:lnSpc>
              <a:spcBef>
                <a:spcPts val="1380"/>
              </a:spcBef>
              <a:buClrTx/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r>
              <a:rPr lang="ru-RU" sz="3000" spc="-10" dirty="0">
                <a:solidFill>
                  <a:srgbClr val="000009"/>
                </a:solidFill>
                <a:latin typeface="Times New Roman"/>
                <a:cs typeface="Times New Roman"/>
              </a:rPr>
              <a:t>планирование</a:t>
            </a:r>
            <a:r>
              <a:rPr lang="ru-RU" sz="3000" spc="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3000" spc="-10" dirty="0">
                <a:solidFill>
                  <a:srgbClr val="000009"/>
                </a:solidFill>
                <a:latin typeface="Times New Roman"/>
                <a:cs typeface="Times New Roman"/>
              </a:rPr>
              <a:t>образовательной</a:t>
            </a:r>
            <a:r>
              <a:rPr lang="ru-RU" sz="3000" spc="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3000" dirty="0">
                <a:solidFill>
                  <a:srgbClr val="000009"/>
                </a:solidFill>
                <a:latin typeface="Times New Roman"/>
                <a:cs typeface="Times New Roman"/>
              </a:rPr>
              <a:t>деятельности;</a:t>
            </a:r>
            <a:endParaRPr lang="ru-RU" sz="3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69265" marR="5080" lvl="0" indent="-457200" defTabSz="914400">
              <a:lnSpc>
                <a:spcPct val="150000"/>
              </a:lnSpc>
              <a:spcBef>
                <a:spcPts val="1380"/>
              </a:spcBef>
              <a:buClrTx/>
              <a:buFont typeface="Wingdings" panose="05000000000000000000" pitchFamily="2" charset="2"/>
              <a:buChar char="v"/>
              <a:tabLst>
                <a:tab pos="299085" algn="l"/>
                <a:tab pos="299720" algn="l"/>
              </a:tabLst>
            </a:pPr>
            <a:r>
              <a:rPr lang="ru-RU" sz="3000" dirty="0">
                <a:solidFill>
                  <a:srgbClr val="000009"/>
                </a:solidFill>
                <a:latin typeface="Times New Roman"/>
                <a:cs typeface="Times New Roman"/>
              </a:rPr>
              <a:t>организацию</a:t>
            </a:r>
            <a:r>
              <a:rPr lang="ru-RU" sz="3000" spc="-1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3000" dirty="0">
                <a:solidFill>
                  <a:srgbClr val="000009"/>
                </a:solidFill>
                <a:latin typeface="Times New Roman"/>
                <a:cs typeface="Times New Roman"/>
              </a:rPr>
              <a:t>жизни</a:t>
            </a:r>
            <a:r>
              <a:rPr lang="ru-RU" sz="3000" spc="-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3000" dirty="0">
                <a:solidFill>
                  <a:srgbClr val="000009"/>
                </a:solidFill>
                <a:latin typeface="Times New Roman"/>
                <a:cs typeface="Times New Roman"/>
              </a:rPr>
              <a:t>и</a:t>
            </a:r>
            <a:r>
              <a:rPr lang="ru-RU" sz="3000" spc="-15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3000" spc="5" dirty="0">
                <a:solidFill>
                  <a:srgbClr val="000009"/>
                </a:solidFill>
                <a:latin typeface="Times New Roman"/>
                <a:cs typeface="Times New Roman"/>
              </a:rPr>
              <a:t>деятельности</a:t>
            </a:r>
            <a:r>
              <a:rPr lang="ru-RU" sz="3000" spc="-2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3000" dirty="0">
                <a:solidFill>
                  <a:srgbClr val="000009"/>
                </a:solidFill>
                <a:latin typeface="Times New Roman"/>
                <a:cs typeface="Times New Roman"/>
              </a:rPr>
              <a:t>детей, распорядок дня.</a:t>
            </a:r>
            <a:endParaRPr lang="ru-RU" sz="3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2611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2145" y="1195609"/>
            <a:ext cx="8847710" cy="3710384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4000" b="1" kern="0" dirty="0">
                <a:solidFill>
                  <a:srgbClr val="000000"/>
                </a:solidFill>
                <a:latin typeface="Times New Roman"/>
                <a:cs typeface="Times New Roman"/>
              </a:rPr>
              <a:t>Целью реализации программы</a:t>
            </a:r>
            <a:r>
              <a:rPr lang="ru-RU" sz="4000" b="1" kern="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4000" b="1" kern="0" spc="-5" dirty="0">
                <a:solidFill>
                  <a:srgbClr val="000000"/>
                </a:solidFill>
                <a:latin typeface="Times New Roman"/>
                <a:cs typeface="Times New Roman"/>
              </a:rPr>
              <a:t>является </a:t>
            </a:r>
            <a:br>
              <a:rPr lang="ru-RU" sz="4000" b="1" kern="0" spc="-5" dirty="0">
                <a:solidFill>
                  <a:srgbClr val="000000"/>
                </a:solidFill>
                <a:latin typeface="Times New Roman"/>
                <a:cs typeface="Times New Roman"/>
              </a:rPr>
            </a:br>
            <a:br>
              <a:rPr lang="ru-RU" sz="4000" b="1" kern="0" spc="-5" dirty="0">
                <a:solidFill>
                  <a:srgbClr val="000000"/>
                </a:solidFill>
                <a:latin typeface="Times New Roman"/>
                <a:cs typeface="Times New Roman"/>
              </a:rPr>
            </a:br>
            <a:br>
              <a:rPr lang="ru-RU" sz="4000" b="1" kern="0" spc="-5" dirty="0">
                <a:solidFill>
                  <a:srgbClr val="000000"/>
                </a:solidFill>
                <a:latin typeface="Times New Roman"/>
                <a:cs typeface="Times New Roman"/>
              </a:rPr>
            </a:br>
            <a:br>
              <a:rPr lang="ru-RU" sz="4000" b="1" kern="0" spc="-5" dirty="0">
                <a:solidFill>
                  <a:srgbClr val="000000"/>
                </a:solidFill>
                <a:latin typeface="Times New Roman"/>
                <a:cs typeface="Times New Roman"/>
              </a:rPr>
            </a:br>
            <a:r>
              <a:rPr lang="ru-RU" sz="3100" kern="0" dirty="0">
                <a:solidFill>
                  <a:srgbClr val="000000"/>
                </a:solidFill>
                <a:latin typeface="Times New Roman"/>
                <a:cs typeface="Times New Roman"/>
              </a:rPr>
              <a:t>обеспечение</a:t>
            </a:r>
            <a:r>
              <a:rPr lang="ru-RU" sz="3100" kern="0" spc="-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3100" kern="0" dirty="0">
                <a:solidFill>
                  <a:srgbClr val="000000"/>
                </a:solidFill>
                <a:latin typeface="Times New Roman"/>
                <a:cs typeface="Times New Roman"/>
              </a:rPr>
              <a:t>условий</a:t>
            </a:r>
            <a:r>
              <a:rPr lang="ru-RU" sz="3100" kern="0" spc="-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3100" kern="0" dirty="0">
                <a:solidFill>
                  <a:srgbClr val="000000"/>
                </a:solidFill>
                <a:latin typeface="Times New Roman"/>
                <a:cs typeface="Times New Roman"/>
              </a:rPr>
              <a:t>для</a:t>
            </a:r>
            <a:r>
              <a:rPr lang="ru-RU" sz="3100" kern="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3100" kern="0" spc="-25" dirty="0">
                <a:solidFill>
                  <a:srgbClr val="000000"/>
                </a:solidFill>
                <a:latin typeface="Times New Roman"/>
                <a:cs typeface="Times New Roman"/>
              </a:rPr>
              <a:t>дошкольного </a:t>
            </a:r>
            <a:r>
              <a:rPr lang="ru-RU" sz="3100" kern="0" spc="-7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3100" kern="0" spc="-5" dirty="0">
                <a:solidFill>
                  <a:srgbClr val="000000"/>
                </a:solidFill>
                <a:latin typeface="Times New Roman"/>
                <a:cs typeface="Times New Roman"/>
              </a:rPr>
              <a:t>образования </a:t>
            </a:r>
            <a:r>
              <a:rPr lang="ru-RU" sz="3100" kern="0" dirty="0">
                <a:solidFill>
                  <a:srgbClr val="000000"/>
                </a:solidFill>
                <a:latin typeface="Times New Roman"/>
                <a:cs typeface="Times New Roman"/>
              </a:rPr>
              <a:t>детей с </a:t>
            </a:r>
            <a:r>
              <a:rPr lang="ru-RU" sz="3100" kern="0" spc="-20" dirty="0">
                <a:solidFill>
                  <a:srgbClr val="000000"/>
                </a:solidFill>
                <a:latin typeface="Times New Roman"/>
                <a:cs typeface="Times New Roman"/>
              </a:rPr>
              <a:t>задержкой </a:t>
            </a:r>
            <a:r>
              <a:rPr lang="ru-RU" sz="3100" kern="0" spc="-15" dirty="0">
                <a:solidFill>
                  <a:srgbClr val="000000"/>
                </a:solidFill>
                <a:latin typeface="Times New Roman"/>
                <a:cs typeface="Times New Roman"/>
              </a:rPr>
              <a:t> психического </a:t>
            </a:r>
            <a:r>
              <a:rPr lang="ru-RU" sz="3100" kern="0" spc="-5" dirty="0">
                <a:solidFill>
                  <a:srgbClr val="000000"/>
                </a:solidFill>
                <a:latin typeface="Times New Roman"/>
                <a:cs typeface="Times New Roman"/>
              </a:rPr>
              <a:t>развития </a:t>
            </a:r>
            <a:r>
              <a:rPr lang="ru-RU" sz="3100" kern="0" dirty="0">
                <a:solidFill>
                  <a:srgbClr val="000000"/>
                </a:solidFill>
                <a:latin typeface="Times New Roman"/>
                <a:cs typeface="Times New Roman"/>
              </a:rPr>
              <a:t>с </a:t>
            </a:r>
            <a:r>
              <a:rPr lang="ru-RU" sz="3100" kern="0" spc="-15" dirty="0">
                <a:solidFill>
                  <a:srgbClr val="000000"/>
                </a:solidFill>
                <a:latin typeface="Times New Roman"/>
                <a:cs typeface="Times New Roman"/>
              </a:rPr>
              <a:t>учетом </a:t>
            </a:r>
            <a:r>
              <a:rPr lang="ru-RU" sz="3100" kern="0" spc="-5" dirty="0">
                <a:solidFill>
                  <a:srgbClr val="000000"/>
                </a:solidFill>
                <a:latin typeface="Times New Roman"/>
                <a:cs typeface="Times New Roman"/>
              </a:rPr>
              <a:t>их </a:t>
            </a:r>
            <a:r>
              <a:rPr lang="ru-RU" sz="3100" kern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3100" kern="0" spc="-5" dirty="0">
                <a:solidFill>
                  <a:srgbClr val="000000"/>
                </a:solidFill>
                <a:latin typeface="Times New Roman"/>
                <a:cs typeface="Times New Roman"/>
              </a:rPr>
              <a:t>индивидуально-типологических</a:t>
            </a:r>
            <a:r>
              <a:rPr lang="ru-RU" sz="3100" b="1" kern="0" dirty="0">
                <a:solidFill>
                  <a:srgbClr val="000009"/>
                </a:solidFill>
                <a:latin typeface="Times New Roman"/>
                <a:cs typeface="Times New Roman"/>
              </a:rPr>
              <a:t> </a:t>
            </a:r>
            <a:r>
              <a:rPr lang="ru-RU" sz="3100" kern="0" spc="10" dirty="0">
                <a:solidFill>
                  <a:srgbClr val="000000"/>
                </a:solidFill>
                <a:latin typeface="Times New Roman"/>
                <a:cs typeface="Times New Roman"/>
              </a:rPr>
              <a:t>особенностей</a:t>
            </a:r>
            <a:r>
              <a:rPr lang="ru-RU" sz="3100" kern="0" spc="-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3100" kern="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lang="ru-RU" sz="3100" kern="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3100" kern="0" spc="15" dirty="0">
                <a:solidFill>
                  <a:srgbClr val="000000"/>
                </a:solidFill>
                <a:latin typeface="Times New Roman"/>
                <a:cs typeface="Times New Roman"/>
              </a:rPr>
              <a:t>особых</a:t>
            </a:r>
            <a:r>
              <a:rPr lang="ru-RU" sz="3100" kern="0" spc="-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3100" kern="0" spc="-10" dirty="0">
                <a:solidFill>
                  <a:srgbClr val="000000"/>
                </a:solidFill>
                <a:latin typeface="Times New Roman"/>
                <a:cs typeface="Times New Roman"/>
              </a:rPr>
              <a:t>образовательных </a:t>
            </a:r>
            <a:r>
              <a:rPr lang="ru-RU" sz="3100" kern="0" spc="-7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3100" kern="0" spc="5" dirty="0">
                <a:solidFill>
                  <a:srgbClr val="000000"/>
                </a:solidFill>
                <a:latin typeface="Times New Roman"/>
                <a:cs typeface="Times New Roman"/>
              </a:rPr>
              <a:t>потребностей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1343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5561" y="246185"/>
            <a:ext cx="8911687" cy="993530"/>
          </a:xfrm>
        </p:spPr>
        <p:txBody>
          <a:bodyPr>
            <a:noAutofit/>
          </a:bodyPr>
          <a:lstStyle/>
          <a:p>
            <a:pPr algn="ctr"/>
            <a:r>
              <a:rPr lang="ru-RU" b="1" kern="0" spc="-50" dirty="0">
                <a:solidFill>
                  <a:srgbClr val="000000"/>
                </a:solidFill>
                <a:latin typeface="Times New Roman"/>
                <a:cs typeface="Times New Roman"/>
              </a:rPr>
              <a:t>Задачи </a:t>
            </a:r>
            <a:r>
              <a:rPr lang="ru-RU" b="1" kern="0" spc="-20" dirty="0">
                <a:solidFill>
                  <a:srgbClr val="000000"/>
                </a:solidFill>
                <a:latin typeface="Times New Roman"/>
                <a:cs typeface="Times New Roman"/>
              </a:rPr>
              <a:t>АООП: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1784839"/>
            <a:ext cx="11843238" cy="6031522"/>
          </a:xfrm>
        </p:spPr>
        <p:txBody>
          <a:bodyPr>
            <a:normAutofit/>
          </a:bodyPr>
          <a:lstStyle/>
          <a:p>
            <a:pPr marL="390870" marR="5080" lvl="0" indent="-285750" algn="just" defTabSz="914400">
              <a:lnSpc>
                <a:spcPct val="110000"/>
              </a:lnSpc>
              <a:spcBef>
                <a:spcPts val="600"/>
              </a:spcBef>
              <a:buClrTx/>
              <a:buSzPct val="112500"/>
              <a:buFont typeface="Wingdings" panose="05000000000000000000" pitchFamily="2" charset="2"/>
              <a:buChar char="v"/>
              <a:tabLst>
                <a:tab pos="179070" algn="l"/>
              </a:tabLst>
            </a:pP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создание 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cs typeface="Times New Roman"/>
              </a:rPr>
              <a:t>благоприятных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условий 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для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всестороннего развития и образования 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детей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с ЗПР в 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соответствии с 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их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возрастными, индивидуально-типологическими 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особенностями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и 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особыми 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cs typeface="Times New Roman"/>
              </a:rPr>
              <a:t>образовательными</a:t>
            </a:r>
            <a:r>
              <a:rPr lang="ru-RU" sz="1800" spc="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потребностями;</a:t>
            </a:r>
            <a:r>
              <a:rPr lang="ru-RU" sz="1800" spc="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cs typeface="Times New Roman"/>
              </a:rPr>
              <a:t>амплификации</a:t>
            </a:r>
            <a:r>
              <a:rPr lang="ru-RU" sz="1800" spc="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cs typeface="Times New Roman"/>
              </a:rPr>
              <a:t>образовательных</a:t>
            </a:r>
            <a:r>
              <a:rPr lang="ru-RU" sz="1800" spc="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воздействий;</a:t>
            </a:r>
            <a:endParaRPr lang="ru-RU" sz="1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90870" marR="5080" lvl="0" indent="-285750" algn="just" defTabSz="914400">
              <a:lnSpc>
                <a:spcPct val="110000"/>
              </a:lnSpc>
              <a:spcBef>
                <a:spcPts val="600"/>
              </a:spcBef>
              <a:buClrTx/>
              <a:buSzPct val="112500"/>
              <a:buFont typeface="Wingdings" panose="05000000000000000000" pitchFamily="2" charset="2"/>
              <a:buChar char="v"/>
              <a:tabLst>
                <a:tab pos="179070" algn="l"/>
              </a:tabLst>
            </a:pP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создание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 оптимальных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условий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для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cs typeface="Times New Roman"/>
              </a:rPr>
              <a:t>охраны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 и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укрепления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cs typeface="Times New Roman"/>
              </a:rPr>
              <a:t>физического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 и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cs typeface="Times New Roman"/>
              </a:rPr>
              <a:t>психического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 здоровья</a:t>
            </a:r>
            <a:r>
              <a:rPr lang="ru-RU" sz="18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детей</a:t>
            </a:r>
            <a:r>
              <a:rPr lang="ru-RU" sz="1800"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с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ЗПР;</a:t>
            </a:r>
            <a:endParaRPr lang="ru-RU" sz="1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90870" marR="5080" lvl="0" indent="-285750" algn="just" defTabSz="914400">
              <a:lnSpc>
                <a:spcPct val="110000"/>
              </a:lnSpc>
              <a:spcBef>
                <a:spcPts val="600"/>
              </a:spcBef>
              <a:buClrTx/>
              <a:buSzPct val="112500"/>
              <a:buFont typeface="Wingdings" panose="05000000000000000000" pitchFamily="2" charset="2"/>
              <a:buChar char="v"/>
              <a:tabLst>
                <a:tab pos="179070" algn="l"/>
              </a:tabLst>
            </a:pP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обеспечение 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cs typeface="Times New Roman"/>
              </a:rPr>
              <a:t>психолого-педагогических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условий для развития 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cs typeface="Times New Roman"/>
              </a:rPr>
              <a:t>способностей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и личностного 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потенциала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cs typeface="Times New Roman"/>
              </a:rPr>
              <a:t>каждого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cs typeface="Times New Roman"/>
              </a:rPr>
              <a:t>ребенка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cs typeface="Times New Roman"/>
              </a:rPr>
              <a:t>как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20" dirty="0">
                <a:solidFill>
                  <a:prstClr val="black"/>
                </a:solidFill>
                <a:latin typeface="Times New Roman"/>
                <a:cs typeface="Times New Roman"/>
              </a:rPr>
              <a:t>субъекта</a:t>
            </a:r>
            <a:r>
              <a:rPr lang="ru-RU" sz="18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отношений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с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другими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 детьми,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взрослыми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и 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cs typeface="Times New Roman"/>
              </a:rPr>
              <a:t>окружающим</a:t>
            </a:r>
            <a:r>
              <a:rPr lang="ru-RU" sz="1800" spc="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cs typeface="Times New Roman"/>
              </a:rPr>
              <a:t>миром;</a:t>
            </a:r>
            <a:endParaRPr lang="ru-RU" sz="1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90870" marR="5080" lvl="0" indent="-285750" algn="just" defTabSz="914400">
              <a:lnSpc>
                <a:spcPct val="110000"/>
              </a:lnSpc>
              <a:spcBef>
                <a:spcPts val="600"/>
              </a:spcBef>
              <a:buClrTx/>
              <a:buSzPct val="112500"/>
              <a:buFont typeface="Wingdings" panose="05000000000000000000" pitchFamily="2" charset="2"/>
              <a:buChar char="v"/>
              <a:tabLst>
                <a:tab pos="179070" algn="l"/>
              </a:tabLst>
            </a:pP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целенаправленное </a:t>
            </a:r>
            <a:r>
              <a:rPr lang="ru-RU" sz="1800" spc="-15" dirty="0">
                <a:solidFill>
                  <a:prstClr val="black"/>
                </a:solidFill>
                <a:latin typeface="Times New Roman"/>
                <a:cs typeface="Times New Roman"/>
              </a:rPr>
              <a:t>комплексное 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cs typeface="Times New Roman"/>
              </a:rPr>
              <a:t>психолого-педагогическое сопровождение ребенка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с ЗПР и 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cs typeface="Times New Roman"/>
              </a:rPr>
              <a:t>квалифицированная</a:t>
            </a:r>
            <a:r>
              <a:rPr lang="ru-RU" sz="1800" spc="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15" dirty="0">
                <a:solidFill>
                  <a:prstClr val="black"/>
                </a:solidFill>
                <a:latin typeface="Times New Roman"/>
                <a:cs typeface="Times New Roman"/>
              </a:rPr>
              <a:t>коррекция</a:t>
            </a:r>
            <a:r>
              <a:rPr lang="ru-RU" sz="1800" spc="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15" dirty="0">
                <a:solidFill>
                  <a:prstClr val="black"/>
                </a:solidFill>
                <a:latin typeface="Times New Roman"/>
                <a:cs typeface="Times New Roman"/>
              </a:rPr>
              <a:t>недостатков</a:t>
            </a:r>
            <a:r>
              <a:rPr lang="ru-RU" sz="1800" spc="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в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развитии;</a:t>
            </a:r>
            <a:endParaRPr lang="ru-RU" sz="1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90870" marR="5080" lvl="0" indent="-285750" algn="just" defTabSz="914400">
              <a:lnSpc>
                <a:spcPct val="110000"/>
              </a:lnSpc>
              <a:spcBef>
                <a:spcPts val="600"/>
              </a:spcBef>
              <a:buClrTx/>
              <a:buSzPct val="112500"/>
              <a:buFont typeface="Wingdings" panose="05000000000000000000" pitchFamily="2" charset="2"/>
              <a:buChar char="v"/>
              <a:tabLst>
                <a:tab pos="179070" algn="l"/>
              </a:tabLst>
            </a:pP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выстраивание</a:t>
            </a:r>
            <a:r>
              <a:rPr lang="ru-RU" sz="1800" spc="100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индивидуального</a:t>
            </a:r>
            <a:r>
              <a:rPr lang="ru-RU" sz="1800" spc="100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cs typeface="Times New Roman"/>
              </a:rPr>
              <a:t>коррекционно-образовательного</a:t>
            </a:r>
            <a:r>
              <a:rPr lang="ru-RU" sz="1800" spc="10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маршрута</a:t>
            </a:r>
            <a:r>
              <a:rPr lang="ru-RU" sz="1800" spc="10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на  </a:t>
            </a:r>
            <a:r>
              <a:rPr lang="ru-RU" sz="1800" spc="19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основе 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cs typeface="Times New Roman"/>
              </a:rPr>
              <a:t>изучения</a:t>
            </a:r>
            <a:r>
              <a:rPr lang="ru-RU" sz="1800" spc="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особенностей</a:t>
            </a:r>
            <a:r>
              <a:rPr lang="ru-RU" sz="1800" spc="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развития</a:t>
            </a:r>
            <a:r>
              <a:rPr lang="ru-RU" sz="1800" spc="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cs typeface="Times New Roman"/>
              </a:rPr>
              <a:t>ребенка,</a:t>
            </a:r>
            <a:r>
              <a:rPr lang="ru-RU" sz="1800"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15" dirty="0">
                <a:solidFill>
                  <a:prstClr val="black"/>
                </a:solidFill>
                <a:latin typeface="Times New Roman"/>
                <a:cs typeface="Times New Roman"/>
              </a:rPr>
              <a:t>его</a:t>
            </a:r>
            <a:r>
              <a:rPr lang="ru-RU" sz="1800"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потенциальных</a:t>
            </a:r>
            <a:r>
              <a:rPr lang="ru-RU" sz="1800" spc="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возможностей</a:t>
            </a:r>
            <a:r>
              <a:rPr lang="ru-RU" sz="1800" spc="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и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способностей;</a:t>
            </a:r>
          </a:p>
          <a:p>
            <a:pPr marL="390870" marR="5080" lvl="0" indent="-285750" algn="just" defTabSz="914400">
              <a:lnSpc>
                <a:spcPct val="110000"/>
              </a:lnSpc>
              <a:spcBef>
                <a:spcPts val="600"/>
              </a:spcBef>
              <a:buClrTx/>
              <a:buSzPct val="112500"/>
              <a:buFont typeface="Wingdings" panose="05000000000000000000" pitchFamily="2" charset="2"/>
              <a:buChar char="v"/>
              <a:tabLst>
                <a:tab pos="179070" algn="l"/>
              </a:tabLst>
            </a:pP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взаимодействие с 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семьей для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обеспечения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cs typeface="Times New Roman"/>
              </a:rPr>
              <a:t>полноценного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развития 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детей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с ЗПР; оказание 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20" dirty="0">
                <a:solidFill>
                  <a:prstClr val="black"/>
                </a:solidFill>
                <a:latin typeface="Times New Roman"/>
                <a:cs typeface="Times New Roman"/>
              </a:rPr>
              <a:t>консультативной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и </a:t>
            </a:r>
            <a:r>
              <a:rPr lang="ru-RU" sz="1800" spc="-15" dirty="0">
                <a:solidFill>
                  <a:prstClr val="black"/>
                </a:solidFill>
                <a:latin typeface="Times New Roman"/>
                <a:cs typeface="Times New Roman"/>
              </a:rPr>
              <a:t>методической 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cs typeface="Times New Roman"/>
              </a:rPr>
              <a:t>помощи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родителям в 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вопросах 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cs typeface="Times New Roman"/>
              </a:rPr>
              <a:t>коррекционно-развивающего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15" dirty="0">
                <a:solidFill>
                  <a:prstClr val="black"/>
                </a:solidFill>
                <a:latin typeface="Times New Roman"/>
                <a:cs typeface="Times New Roman"/>
              </a:rPr>
              <a:t>обучения</a:t>
            </a:r>
            <a:r>
              <a:rPr lang="ru-RU" sz="1800" spc="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и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воспитания</a:t>
            </a:r>
            <a:r>
              <a:rPr lang="ru-RU" sz="1800" spc="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детей</a:t>
            </a:r>
            <a:r>
              <a:rPr lang="ru-RU" sz="1800"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с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ЗПР;</a:t>
            </a:r>
            <a:endParaRPr lang="ru-RU" sz="1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90870" marR="5080" lvl="0" indent="-285750" algn="just" defTabSz="914400">
              <a:lnSpc>
                <a:spcPct val="110000"/>
              </a:lnSpc>
              <a:spcBef>
                <a:spcPts val="600"/>
              </a:spcBef>
              <a:buClrTx/>
              <a:buSzPct val="112500"/>
              <a:buFont typeface="Wingdings" panose="05000000000000000000" pitchFamily="2" charset="2"/>
              <a:buChar char="v"/>
              <a:tabLst>
                <a:tab pos="179070" algn="l"/>
              </a:tabLst>
            </a:pP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обеспечение </a:t>
            </a:r>
            <a:r>
              <a:rPr lang="ru-RU" sz="1800" spc="-20" dirty="0">
                <a:solidFill>
                  <a:prstClr val="black"/>
                </a:solidFill>
                <a:latin typeface="Times New Roman"/>
                <a:cs typeface="Times New Roman"/>
              </a:rPr>
              <a:t>необходимых 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санитарно-гигиенических условий,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проектирование 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специальной 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предметно-пространственной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развивающей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cs typeface="Times New Roman"/>
              </a:rPr>
              <a:t>среды,</a:t>
            </a:r>
            <a:r>
              <a:rPr lang="ru-RU" sz="1800" spc="-5" dirty="0">
                <a:solidFill>
                  <a:prstClr val="black"/>
                </a:solidFill>
                <a:latin typeface="Times New Roman"/>
                <a:cs typeface="Times New Roman"/>
              </a:rPr>
              <a:t> создание</a:t>
            </a:r>
            <a:r>
              <a:rPr lang="ru-RU" sz="1800" dirty="0">
                <a:solidFill>
                  <a:prstClr val="black"/>
                </a:solidFill>
                <a:latin typeface="Times New Roman"/>
                <a:cs typeface="Times New Roman"/>
              </a:rPr>
              <a:t> атмосферы</a:t>
            </a:r>
            <a:r>
              <a:rPr lang="ru-RU" sz="18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15" dirty="0">
                <a:solidFill>
                  <a:prstClr val="black"/>
                </a:solidFill>
                <a:latin typeface="Times New Roman"/>
                <a:cs typeface="Times New Roman"/>
              </a:rPr>
              <a:t>психологического </a:t>
            </a:r>
            <a:r>
              <a:rPr lang="ru-RU" sz="18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1800" spc="-15" dirty="0">
                <a:solidFill>
                  <a:prstClr val="black"/>
                </a:solidFill>
                <a:latin typeface="Times New Roman"/>
                <a:cs typeface="Times New Roman"/>
              </a:rPr>
              <a:t>комфорта.</a:t>
            </a:r>
            <a:endParaRPr lang="ru-RU" sz="1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4320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862" y="562709"/>
            <a:ext cx="11698458" cy="656183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5800" b="1" kern="0" spc="-10" dirty="0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Социально-коммуникативное</a:t>
            </a:r>
            <a:r>
              <a:rPr lang="ru-RU" sz="5800" b="1" kern="0" spc="-105" dirty="0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 </a:t>
            </a:r>
            <a:r>
              <a:rPr lang="ru-RU" sz="5800" b="1" kern="0" spc="-35" dirty="0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развитие</a:t>
            </a:r>
          </a:p>
          <a:p>
            <a:pPr marL="29209" lvl="0" indent="0" defTabSz="914400">
              <a:spcBef>
                <a:spcPts val="1235"/>
              </a:spcBef>
              <a:buClrTx/>
              <a:buNone/>
            </a:pPr>
            <a:endParaRPr lang="ru-RU" sz="3300" b="1" kern="0" spc="-5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29209" lvl="0" indent="0" defTabSz="914400">
              <a:spcBef>
                <a:spcPts val="1235"/>
              </a:spcBef>
              <a:buClrTx/>
              <a:buNone/>
            </a:pPr>
            <a:r>
              <a:rPr lang="ru-RU" sz="3300" b="1" kern="0" spc="-5" dirty="0">
                <a:solidFill>
                  <a:schemeClr val="bg1"/>
                </a:solidFill>
                <a:latin typeface="Times New Roman"/>
                <a:cs typeface="Times New Roman"/>
              </a:rPr>
              <a:t>Социализация,</a:t>
            </a:r>
            <a:r>
              <a:rPr lang="ru-RU" sz="3300" b="1" kern="0" spc="4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300" b="1" kern="0" spc="-10" dirty="0">
                <a:solidFill>
                  <a:schemeClr val="bg1"/>
                </a:solidFill>
                <a:latin typeface="Times New Roman"/>
                <a:cs typeface="Times New Roman"/>
              </a:rPr>
              <a:t>развитие</a:t>
            </a:r>
            <a:r>
              <a:rPr lang="ru-RU" sz="3300" b="1" kern="0" spc="3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300" b="1" kern="0" spc="-5" dirty="0">
                <a:solidFill>
                  <a:schemeClr val="bg1"/>
                </a:solidFill>
                <a:latin typeface="Times New Roman"/>
                <a:cs typeface="Times New Roman"/>
              </a:rPr>
              <a:t>общения,</a:t>
            </a:r>
            <a:r>
              <a:rPr lang="ru-RU" sz="3300" b="1" kern="0" spc="4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300" b="1" kern="0" spc="-5" dirty="0">
                <a:solidFill>
                  <a:schemeClr val="bg1"/>
                </a:solidFill>
                <a:latin typeface="Times New Roman"/>
                <a:cs typeface="Times New Roman"/>
              </a:rPr>
              <a:t>нравственное</a:t>
            </a:r>
            <a:r>
              <a:rPr lang="ru-RU" sz="3300" b="1" kern="0" spc="5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300" b="1" kern="0" dirty="0">
                <a:solidFill>
                  <a:schemeClr val="bg1"/>
                </a:solidFill>
                <a:latin typeface="Times New Roman"/>
                <a:cs typeface="Times New Roman"/>
              </a:rPr>
              <a:t>и</a:t>
            </a:r>
            <a:r>
              <a:rPr lang="ru-RU" sz="3300" b="1" kern="0" spc="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300" b="1" kern="0" spc="-10" dirty="0">
                <a:solidFill>
                  <a:schemeClr val="bg1"/>
                </a:solidFill>
                <a:latin typeface="Times New Roman"/>
                <a:cs typeface="Times New Roman"/>
              </a:rPr>
              <a:t>патриотическое</a:t>
            </a:r>
            <a:r>
              <a:rPr lang="ru-RU" sz="3300" b="1" kern="0" spc="4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300" b="1" kern="0" spc="-5" dirty="0">
                <a:solidFill>
                  <a:schemeClr val="bg1"/>
                </a:solidFill>
                <a:latin typeface="Times New Roman"/>
                <a:cs typeface="Times New Roman"/>
              </a:rPr>
              <a:t>воспитание</a:t>
            </a:r>
          </a:p>
          <a:p>
            <a:pPr marL="36000" lvl="0" indent="0" defTabSz="914400">
              <a:lnSpc>
                <a:spcPct val="120000"/>
              </a:lnSpc>
              <a:spcBef>
                <a:spcPts val="0"/>
              </a:spcBef>
              <a:buClrTx/>
              <a:buNone/>
            </a:pPr>
            <a:r>
              <a:rPr lang="ru-RU" sz="2900" b="1" i="1" kern="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Задачи,</a:t>
            </a:r>
            <a:r>
              <a:rPr lang="ru-RU" sz="2900" b="1" i="1" kern="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1" kern="0" spc="-1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</a:t>
            </a:r>
            <a:r>
              <a:rPr lang="ru-RU" sz="2900" b="1" i="1" kern="0" spc="4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1" kern="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2900" b="1" i="1" kern="0" spc="2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1" kern="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lang="ru-RU" sz="2900" b="1" i="1" kern="0" spc="1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1" kern="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900" b="1" i="1" kern="0" spc="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1" kern="0" spc="-1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</a:t>
            </a:r>
            <a:r>
              <a:rPr lang="ru-RU" sz="2900" b="1" i="1" kern="0" spc="4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1" kern="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900" b="1" i="1" kern="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ЗПР</a:t>
            </a:r>
            <a:r>
              <a:rPr lang="ru-RU" sz="2900" b="1" i="1" kern="0" spc="2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1" kern="0" spc="-1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900" b="1" i="1" kern="0" spc="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1" kern="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возраста:</a:t>
            </a:r>
          </a:p>
          <a:p>
            <a:pPr marL="36000" indent="-571500" defTabSz="914400"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v"/>
            </a:pPr>
            <a:r>
              <a:rPr lang="ru-RU" sz="29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900" kern="0" spc="-3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900" kern="0" spc="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9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ru-RU" sz="2900" kern="0" spc="-4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900" kern="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900" kern="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900" kern="0" spc="-3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900" kern="0" spc="-4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9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 ад</a:t>
            </a:r>
            <a:r>
              <a:rPr lang="ru-RU" sz="2900" kern="0" spc="-2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900" kern="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птив</a:t>
            </a:r>
            <a:r>
              <a:rPr lang="ru-RU" sz="2900" kern="0" spc="-1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900" kern="0" spc="2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9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	</a:t>
            </a:r>
            <a:r>
              <a:rPr lang="ru-RU" sz="2900" kern="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9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900" kern="0" spc="-2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</a:t>
            </a:r>
            <a:r>
              <a:rPr lang="ru-RU" sz="29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обра</a:t>
            </a:r>
            <a:r>
              <a:rPr lang="ru-RU" sz="2900" kern="0" spc="-1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9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900" kern="0" spc="-2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900" kern="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900" kern="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900" kern="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9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я, сп</a:t>
            </a:r>
            <a:r>
              <a:rPr lang="ru-RU" sz="2900" kern="0" spc="3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9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собс</a:t>
            </a:r>
            <a:r>
              <a:rPr lang="ru-RU" sz="2900" kern="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900" kern="0" spc="-7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900" kern="0" spc="2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900" kern="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2900" kern="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</a:t>
            </a:r>
            <a:r>
              <a:rPr lang="ru-RU" sz="2900" kern="0" spc="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9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 </a:t>
            </a:r>
            <a:r>
              <a:rPr lang="ru-RU" sz="2900" kern="0" spc="3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9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</a:t>
            </a:r>
            <a:r>
              <a:rPr lang="ru-RU" sz="2900" kern="0" spc="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9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ению  </a:t>
            </a:r>
            <a:r>
              <a:rPr lang="ru-RU" sz="2900" kern="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</a:t>
            </a:r>
            <a:r>
              <a:rPr lang="ru-RU" sz="2900" kern="0" spc="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kern="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2900" kern="0" spc="-1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kern="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</a:t>
            </a:r>
            <a:r>
              <a:rPr lang="ru-RU" sz="29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  <a:r>
              <a:rPr lang="ru-RU" sz="2900" kern="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ЗПР;</a:t>
            </a:r>
          </a:p>
          <a:p>
            <a:pPr marL="36000" indent="-571500" defTabSz="914400"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v"/>
            </a:pPr>
            <a:r>
              <a:rPr lang="ru-RU" sz="2900" kern="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</a:t>
            </a:r>
            <a:r>
              <a:rPr lang="ru-RU" sz="2900" kern="0" spc="114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900" kern="0" spc="10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kern="0" spc="-1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</a:t>
            </a:r>
            <a:r>
              <a:rPr lang="ru-RU" sz="2900" kern="0" spc="12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kern="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положительную</a:t>
            </a:r>
            <a:r>
              <a:rPr lang="ru-RU" sz="2900" kern="0" spc="114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kern="0" spc="-2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самооценку,</a:t>
            </a:r>
            <a:r>
              <a:rPr lang="ru-RU" sz="2900" kern="0" spc="10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уверенность</a:t>
            </a:r>
            <a:r>
              <a:rPr lang="ru-RU" sz="2900" kern="0" spc="114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kern="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</a:t>
            </a:r>
            <a:r>
              <a:rPr lang="ru-RU" sz="2900" kern="0" spc="-434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900" kern="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kern="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собственных возможностях</a:t>
            </a:r>
            <a:r>
              <a:rPr lang="ru-RU" sz="2900" kern="0" spc="-2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900" kern="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kern="0" spc="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способностях;</a:t>
            </a:r>
          </a:p>
          <a:p>
            <a:pPr marL="36000" indent="-571500" defTabSz="914400"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v"/>
            </a:pPr>
            <a:r>
              <a:rPr lang="ru-RU" sz="2900" kern="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sz="2900" kern="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мотивационно-</a:t>
            </a:r>
            <a:r>
              <a:rPr lang="ru-RU" sz="2900" kern="0" spc="-5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потребностный</a:t>
            </a:r>
            <a:r>
              <a:rPr lang="ru-RU" sz="2900" kern="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	</a:t>
            </a:r>
            <a:r>
              <a:rPr lang="ru-RU" sz="2900" kern="0" spc="-1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</a:t>
            </a:r>
            <a:r>
              <a:rPr lang="ru-RU" sz="2900" kern="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-интеллектуальный, </a:t>
            </a:r>
            <a:r>
              <a:rPr lang="ru-RU" sz="2900" kern="0" spc="-434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kern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sz="2900" kern="0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kern="0" spc="-1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r>
              <a:rPr lang="ru-RU" sz="2900" kern="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kern="0" spc="-2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</a:t>
            </a:r>
            <a:r>
              <a:rPr lang="ru-RU" sz="2900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социальных</a:t>
            </a:r>
            <a:r>
              <a:rPr lang="ru-RU" sz="2900" kern="0" spc="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kern="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отношений;</a:t>
            </a:r>
          </a:p>
          <a:p>
            <a:pPr marL="36000" indent="-571500" defTabSz="914400">
              <a:lnSpc>
                <a:spcPct val="12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v"/>
            </a:pPr>
            <a:r>
              <a:rPr lang="ru-RU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становлению произвольности (самостоятельности, целенаправленности и </a:t>
            </a:r>
            <a:r>
              <a:rPr lang="ru-RU" sz="2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собственных действий и поведения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295554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108" y="483576"/>
            <a:ext cx="11790484" cy="6374423"/>
          </a:xfrm>
        </p:spPr>
        <p:txBody>
          <a:bodyPr>
            <a:normAutofit lnSpcReduction="10000"/>
          </a:bodyPr>
          <a:lstStyle/>
          <a:p>
            <a:pPr marL="0" indent="0" algn="ctr" defTabSz="914400">
              <a:spcBef>
                <a:spcPts val="1019"/>
              </a:spcBef>
              <a:buClrTx/>
              <a:buNone/>
            </a:pPr>
            <a:r>
              <a:rPr lang="ru-RU" sz="2800" b="1" kern="0" spc="-10" dirty="0">
                <a:solidFill>
                  <a:srgbClr val="000000"/>
                </a:solidFill>
                <a:latin typeface="Times New Roman"/>
                <a:cs typeface="Times New Roman"/>
              </a:rPr>
              <a:t>Самообслуживание,</a:t>
            </a:r>
            <a:r>
              <a:rPr lang="ru-RU" sz="2800" b="1" kern="0" spc="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2800" b="1" kern="0" spc="-10" dirty="0">
                <a:solidFill>
                  <a:srgbClr val="000000"/>
                </a:solidFill>
                <a:latin typeface="Times New Roman"/>
                <a:cs typeface="Times New Roman"/>
              </a:rPr>
              <a:t>самостоятельность,</a:t>
            </a:r>
            <a:r>
              <a:rPr lang="ru-RU" sz="2800" b="1" kern="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2800" b="1" kern="0" spc="-25" dirty="0">
                <a:solidFill>
                  <a:srgbClr val="000000"/>
                </a:solidFill>
                <a:latin typeface="Times New Roman"/>
                <a:cs typeface="Times New Roman"/>
              </a:rPr>
              <a:t>трудовое</a:t>
            </a:r>
            <a:r>
              <a:rPr lang="ru-RU" sz="2800" b="1" kern="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2800" b="1" kern="0" spc="-5" dirty="0">
                <a:solidFill>
                  <a:srgbClr val="000000"/>
                </a:solidFill>
                <a:latin typeface="Times New Roman"/>
                <a:cs typeface="Times New Roman"/>
              </a:rPr>
              <a:t>воспитание</a:t>
            </a:r>
            <a:endParaRPr lang="ru-RU" sz="2800" dirty="0"/>
          </a:p>
          <a:p>
            <a:pPr marL="2088514" lvl="0" indent="0" defTabSz="914400">
              <a:spcBef>
                <a:spcPts val="1019"/>
              </a:spcBef>
              <a:buClrTx/>
              <a:buNone/>
            </a:pPr>
            <a:endParaRPr lang="ru-RU" sz="2400" b="1" i="1" spc="-5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088514" lvl="0" indent="0" defTabSz="914400">
              <a:spcBef>
                <a:spcPts val="1019"/>
              </a:spcBef>
              <a:buClrTx/>
              <a:buNone/>
            </a:pPr>
            <a:endParaRPr lang="ru-RU" sz="2000" b="1" i="1" spc="-5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088514" lvl="0" indent="0" defTabSz="914400">
              <a:spcBef>
                <a:spcPts val="1019"/>
              </a:spcBef>
              <a:buClrTx/>
              <a:buNone/>
            </a:pPr>
            <a:r>
              <a:rPr lang="ru-RU" sz="2000" b="1" i="1" spc="-5" dirty="0">
                <a:solidFill>
                  <a:prstClr val="black"/>
                </a:solidFill>
                <a:latin typeface="Times New Roman"/>
                <a:cs typeface="Times New Roman"/>
              </a:rPr>
              <a:t>Задачи,</a:t>
            </a:r>
            <a:r>
              <a:rPr lang="ru-RU" sz="2000" b="1" i="1" spc="-15" dirty="0">
                <a:solidFill>
                  <a:prstClr val="black"/>
                </a:solidFill>
                <a:latin typeface="Times New Roman"/>
                <a:cs typeface="Times New Roman"/>
              </a:rPr>
              <a:t> актуальные</a:t>
            </a:r>
            <a:r>
              <a:rPr lang="ru-RU" sz="2000" b="1" i="1" spc="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b="1" i="1" spc="-10" dirty="0">
                <a:solidFill>
                  <a:prstClr val="black"/>
                </a:solidFill>
                <a:latin typeface="Times New Roman"/>
                <a:cs typeface="Times New Roman"/>
              </a:rPr>
              <a:t>для</a:t>
            </a:r>
            <a:r>
              <a:rPr lang="ru-RU" sz="2000" b="1" i="1" spc="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b="1" i="1" spc="-10" dirty="0">
                <a:solidFill>
                  <a:prstClr val="black"/>
                </a:solidFill>
                <a:latin typeface="Times New Roman"/>
                <a:cs typeface="Times New Roman"/>
              </a:rPr>
              <a:t>работы</a:t>
            </a:r>
            <a:r>
              <a:rPr lang="ru-RU" sz="2000" b="1" i="1"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b="1" i="1" spc="-5" dirty="0">
                <a:solidFill>
                  <a:prstClr val="black"/>
                </a:solidFill>
                <a:latin typeface="Times New Roman"/>
                <a:cs typeface="Times New Roman"/>
              </a:rPr>
              <a:t>с</a:t>
            </a:r>
            <a:r>
              <a:rPr lang="ru-RU" sz="2000" b="1" i="1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b="1" i="1" spc="-15" dirty="0">
                <a:solidFill>
                  <a:prstClr val="black"/>
                </a:solidFill>
                <a:latin typeface="Times New Roman"/>
                <a:cs typeface="Times New Roman"/>
              </a:rPr>
              <a:t>детьми</a:t>
            </a:r>
            <a:r>
              <a:rPr lang="ru-RU" sz="2000" b="1" i="1" spc="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b="1" i="1" spc="-5" dirty="0">
                <a:solidFill>
                  <a:prstClr val="black"/>
                </a:solidFill>
                <a:latin typeface="Times New Roman"/>
                <a:cs typeface="Times New Roman"/>
              </a:rPr>
              <a:t>с </a:t>
            </a:r>
            <a:r>
              <a:rPr lang="ru-RU" sz="2000" b="1" i="1" dirty="0">
                <a:solidFill>
                  <a:prstClr val="black"/>
                </a:solidFill>
                <a:latin typeface="Times New Roman"/>
                <a:cs typeface="Times New Roman"/>
              </a:rPr>
              <a:t>ЗПР:</a:t>
            </a:r>
            <a:endParaRPr lang="ru-RU" sz="2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914400">
              <a:spcBef>
                <a:spcPts val="1019"/>
              </a:spcBef>
              <a:buClrTx/>
              <a:buFont typeface="Wingdings" panose="05000000000000000000" pitchFamily="2" charset="2"/>
              <a:buChar char="v"/>
            </a:pPr>
            <a:r>
              <a:rPr lang="ru-RU" sz="2000" spc="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формирование</a:t>
            </a:r>
            <a:r>
              <a:rPr lang="ru-RU" sz="20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позитивных</a:t>
            </a:r>
            <a:r>
              <a:rPr lang="ru-RU" sz="20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установок</a:t>
            </a:r>
            <a:r>
              <a:rPr lang="ru-RU" sz="20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к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различным</a:t>
            </a:r>
            <a:r>
              <a:rPr lang="ru-RU" sz="20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видам</a:t>
            </a:r>
            <a:r>
              <a:rPr lang="ru-RU" sz="20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25" dirty="0">
                <a:solidFill>
                  <a:prstClr val="black"/>
                </a:solidFill>
                <a:latin typeface="Times New Roman"/>
                <a:cs typeface="Times New Roman"/>
              </a:rPr>
              <a:t>труда</a:t>
            </a:r>
            <a:r>
              <a:rPr lang="ru-RU" sz="20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и</a:t>
            </a:r>
            <a:r>
              <a:rPr lang="ru-RU" sz="20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творчества;</a:t>
            </a:r>
            <a:endParaRPr lang="ru-RU" sz="2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93150" indent="-342900" defTabSz="914400">
              <a:spcBef>
                <a:spcPts val="1019"/>
              </a:spcBef>
              <a:buClrTx/>
              <a:buFont typeface="Wingdings" panose="05000000000000000000" pitchFamily="2" charset="2"/>
              <a:buChar char="v"/>
            </a:pP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формирование </a:t>
            </a:r>
            <a:r>
              <a:rPr lang="ru-RU" sz="2000" spc="-10" dirty="0">
                <a:solidFill>
                  <a:prstClr val="black"/>
                </a:solidFill>
                <a:latin typeface="Times New Roman"/>
                <a:cs typeface="Times New Roman"/>
              </a:rPr>
              <a:t>готовности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к 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совместной </a:t>
            </a:r>
            <a:r>
              <a:rPr lang="ru-RU" sz="2000" spc="-20" dirty="0">
                <a:solidFill>
                  <a:prstClr val="black"/>
                </a:solidFill>
                <a:latin typeface="Times New Roman"/>
                <a:cs typeface="Times New Roman"/>
              </a:rPr>
              <a:t>трудовой</a:t>
            </a:r>
            <a:r>
              <a:rPr lang="ru-RU" sz="2000" spc="-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деятельности 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со </a:t>
            </a:r>
            <a:r>
              <a:rPr lang="ru-RU" sz="2000" spc="-10" dirty="0">
                <a:solidFill>
                  <a:prstClr val="black"/>
                </a:solidFill>
                <a:latin typeface="Times New Roman"/>
                <a:cs typeface="Times New Roman"/>
              </a:rPr>
              <a:t>сверстниками, 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 становление самостоятельности, целенаправленности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и </a:t>
            </a:r>
            <a:r>
              <a:rPr lang="ru-RU" sz="2000" spc="-5" dirty="0" err="1">
                <a:solidFill>
                  <a:prstClr val="black"/>
                </a:solidFill>
                <a:latin typeface="Times New Roman"/>
                <a:cs typeface="Times New Roman"/>
              </a:rPr>
              <a:t>саморегуляции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 собственных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 действий</a:t>
            </a:r>
            <a:r>
              <a:rPr lang="ru-RU" sz="20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в</a:t>
            </a:r>
            <a:r>
              <a:rPr lang="ru-RU" sz="20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5" dirty="0">
                <a:solidFill>
                  <a:prstClr val="black"/>
                </a:solidFill>
                <a:latin typeface="Times New Roman"/>
                <a:cs typeface="Times New Roman"/>
              </a:rPr>
              <a:t>процессе</a:t>
            </a:r>
            <a:r>
              <a:rPr lang="ru-RU" sz="20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10" dirty="0">
                <a:solidFill>
                  <a:prstClr val="black"/>
                </a:solidFill>
                <a:latin typeface="Times New Roman"/>
                <a:cs typeface="Times New Roman"/>
              </a:rPr>
              <a:t>включения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в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разные</a:t>
            </a:r>
            <a:r>
              <a:rPr lang="ru-RU" sz="20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формы</a:t>
            </a:r>
            <a:r>
              <a:rPr lang="ru-RU" sz="20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и</a:t>
            </a:r>
            <a:r>
              <a:rPr lang="ru-RU" sz="20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виды</a:t>
            </a:r>
            <a:r>
              <a:rPr lang="ru-RU" sz="20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20" dirty="0">
                <a:solidFill>
                  <a:prstClr val="black"/>
                </a:solidFill>
                <a:latin typeface="Times New Roman"/>
                <a:cs typeface="Times New Roman"/>
              </a:rPr>
              <a:t>труда;</a:t>
            </a:r>
            <a:endParaRPr lang="ru-RU" sz="2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93150" indent="-342900" defTabSz="914400">
              <a:spcBef>
                <a:spcPts val="1019"/>
              </a:spcBef>
              <a:buClrTx/>
              <a:buFont typeface="Wingdings" panose="05000000000000000000" pitchFamily="2" charset="2"/>
              <a:buChar char="v"/>
            </a:pP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формирование</a:t>
            </a:r>
            <a:r>
              <a:rPr lang="ru-RU" sz="2000" spc="580" dirty="0">
                <a:solidFill>
                  <a:prstClr val="black"/>
                </a:solidFill>
                <a:latin typeface="Times New Roman"/>
                <a:cs typeface="Times New Roman"/>
              </a:rPr>
              <a:t>  </a:t>
            </a:r>
            <a:r>
              <a:rPr lang="ru-RU" sz="2000" spc="-10" dirty="0">
                <a:solidFill>
                  <a:prstClr val="black"/>
                </a:solidFill>
                <a:latin typeface="Times New Roman"/>
                <a:cs typeface="Times New Roman"/>
              </a:rPr>
              <a:t>уважительного</a:t>
            </a:r>
            <a:r>
              <a:rPr lang="ru-RU" sz="2000" spc="58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59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отношения</a:t>
            </a:r>
            <a:r>
              <a:rPr lang="ru-RU" sz="2000" spc="58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58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к   </a:t>
            </a:r>
            <a:r>
              <a:rPr lang="ru-RU" sz="2000" spc="30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25" dirty="0">
                <a:solidFill>
                  <a:prstClr val="black"/>
                </a:solidFill>
                <a:latin typeface="Times New Roman"/>
                <a:cs typeface="Times New Roman"/>
              </a:rPr>
              <a:t>труду</a:t>
            </a:r>
            <a:r>
              <a:rPr lang="ru-RU" sz="2000" spc="38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38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взрослых   </a:t>
            </a:r>
            <a:r>
              <a:rPr lang="ru-RU" sz="2000" spc="3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и   </a:t>
            </a:r>
            <a:r>
              <a:rPr lang="ru-RU" sz="2000" spc="3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10" dirty="0">
                <a:solidFill>
                  <a:prstClr val="black"/>
                </a:solidFill>
                <a:latin typeface="Times New Roman"/>
                <a:cs typeface="Times New Roman"/>
              </a:rPr>
              <a:t>чувства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 принадлежности</a:t>
            </a:r>
            <a:r>
              <a:rPr lang="ru-RU" sz="2000" spc="-4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к</a:t>
            </a:r>
            <a:r>
              <a:rPr lang="ru-RU" sz="20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своей</a:t>
            </a:r>
            <a:r>
              <a:rPr lang="ru-RU" sz="2000" spc="-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5" dirty="0">
                <a:solidFill>
                  <a:prstClr val="black"/>
                </a:solidFill>
                <a:latin typeface="Times New Roman"/>
                <a:cs typeface="Times New Roman"/>
              </a:rPr>
              <a:t>семье</a:t>
            </a:r>
            <a:r>
              <a:rPr lang="ru-RU" sz="2000" spc="-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и</a:t>
            </a:r>
            <a:r>
              <a:rPr lang="ru-RU" sz="2000" spc="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к 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сообществу</a:t>
            </a:r>
            <a:r>
              <a:rPr lang="ru-RU" sz="2000" spc="-4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детей</a:t>
            </a:r>
            <a:r>
              <a:rPr lang="ru-RU" sz="20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и</a:t>
            </a:r>
            <a:r>
              <a:rPr lang="ru-RU" sz="2000" spc="5" dirty="0">
                <a:solidFill>
                  <a:prstClr val="black"/>
                </a:solidFill>
                <a:latin typeface="Times New Roman"/>
                <a:cs typeface="Times New Roman"/>
              </a:rPr>
              <a:t> взрослых</a:t>
            </a:r>
            <a:r>
              <a:rPr lang="ru-RU" sz="2000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в</a:t>
            </a:r>
            <a:r>
              <a:rPr lang="ru-RU" sz="20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организации.</a:t>
            </a:r>
          </a:p>
          <a:p>
            <a:pPr marL="445770" lvl="0" indent="0" defTabSz="914400">
              <a:spcBef>
                <a:spcPts val="1615"/>
              </a:spcBef>
              <a:buClrTx/>
              <a:buNone/>
            </a:pPr>
            <a:r>
              <a:rPr lang="ru-RU" sz="20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Формирование</a:t>
            </a:r>
            <a:r>
              <a:rPr lang="ru-RU" sz="2000" b="1" spc="3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навыков</a:t>
            </a:r>
            <a:r>
              <a:rPr lang="ru-RU" sz="2000" b="1"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10" dirty="0">
                <a:solidFill>
                  <a:prstClr val="black"/>
                </a:solidFill>
                <a:latin typeface="Times New Roman"/>
                <a:cs typeface="Times New Roman"/>
              </a:rPr>
              <a:t>безопасного</a:t>
            </a:r>
            <a:r>
              <a:rPr lang="ru-RU" sz="2000" b="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b="1" spc="-15" dirty="0">
                <a:solidFill>
                  <a:prstClr val="black"/>
                </a:solidFill>
                <a:latin typeface="Times New Roman"/>
                <a:cs typeface="Times New Roman"/>
              </a:rPr>
              <a:t>поведения</a:t>
            </a:r>
            <a:endParaRPr lang="ru-RU" sz="2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45134" lvl="0" indent="0" algn="ctr" defTabSz="914400">
              <a:spcBef>
                <a:spcPts val="1005"/>
              </a:spcBef>
              <a:buClrTx/>
              <a:buNone/>
            </a:pPr>
            <a:r>
              <a:rPr lang="ru-RU" sz="2000" b="1" i="1" spc="-5" dirty="0">
                <a:solidFill>
                  <a:prstClr val="black"/>
                </a:solidFill>
                <a:latin typeface="Times New Roman"/>
                <a:cs typeface="Times New Roman"/>
              </a:rPr>
              <a:t>Задачи,</a:t>
            </a:r>
            <a:r>
              <a:rPr lang="ru-RU" sz="2000" b="1" i="1" spc="-10" dirty="0">
                <a:solidFill>
                  <a:prstClr val="black"/>
                </a:solidFill>
                <a:latin typeface="Times New Roman"/>
                <a:cs typeface="Times New Roman"/>
              </a:rPr>
              <a:t> актуальные</a:t>
            </a:r>
            <a:r>
              <a:rPr lang="ru-RU" sz="2000" b="1" i="1" spc="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b="1" i="1" spc="-5" dirty="0">
                <a:solidFill>
                  <a:prstClr val="black"/>
                </a:solidFill>
                <a:latin typeface="Times New Roman"/>
                <a:cs typeface="Times New Roman"/>
              </a:rPr>
              <a:t>для</a:t>
            </a:r>
            <a:r>
              <a:rPr lang="ru-RU" sz="2000" b="1" i="1" spc="1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b="1" i="1" spc="-10" dirty="0">
                <a:solidFill>
                  <a:prstClr val="black"/>
                </a:solidFill>
                <a:latin typeface="Times New Roman"/>
                <a:cs typeface="Times New Roman"/>
              </a:rPr>
              <a:t>работы</a:t>
            </a:r>
            <a:r>
              <a:rPr lang="ru-RU" sz="2000" b="1" i="1" spc="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b="1" i="1" spc="-5" dirty="0">
                <a:solidFill>
                  <a:prstClr val="black"/>
                </a:solidFill>
                <a:latin typeface="Times New Roman"/>
                <a:cs typeface="Times New Roman"/>
              </a:rPr>
              <a:t>с</a:t>
            </a:r>
            <a:r>
              <a:rPr lang="ru-RU" sz="2000" b="1" i="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b="1" i="1" spc="-20" dirty="0">
                <a:solidFill>
                  <a:prstClr val="black"/>
                </a:solidFill>
                <a:latin typeface="Times New Roman"/>
                <a:cs typeface="Times New Roman"/>
              </a:rPr>
              <a:t>дошкольниками</a:t>
            </a:r>
            <a:r>
              <a:rPr lang="ru-RU" sz="2000" b="1" i="1" spc="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b="1" i="1" spc="-5" dirty="0">
                <a:solidFill>
                  <a:prstClr val="black"/>
                </a:solidFill>
                <a:latin typeface="Times New Roman"/>
                <a:cs typeface="Times New Roman"/>
              </a:rPr>
              <a:t>с </a:t>
            </a:r>
            <a:r>
              <a:rPr lang="ru-RU" sz="2000" b="1" i="1" spc="5" dirty="0">
                <a:solidFill>
                  <a:prstClr val="black"/>
                </a:solidFill>
                <a:latin typeface="Times New Roman"/>
                <a:cs typeface="Times New Roman"/>
              </a:rPr>
              <a:t>ЗПР:</a:t>
            </a:r>
            <a:endParaRPr lang="ru-RU" sz="2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15620" marR="5715" indent="-342900" defTabSz="914400">
              <a:lnSpc>
                <a:spcPts val="3240"/>
              </a:lnSpc>
              <a:spcBef>
                <a:spcPts val="244"/>
              </a:spcBef>
              <a:buClrTx/>
              <a:buFont typeface="Wingdings" panose="05000000000000000000" pitchFamily="2" charset="2"/>
              <a:buChar char="v"/>
              <a:tabLst>
                <a:tab pos="354965" algn="l"/>
              </a:tabLst>
            </a:pP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развитие</a:t>
            </a:r>
            <a:r>
              <a:rPr lang="ru-RU" sz="2000" spc="25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социального</a:t>
            </a:r>
            <a:r>
              <a:rPr lang="ru-RU" sz="2000" spc="2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интеллекта,</a:t>
            </a:r>
            <a:r>
              <a:rPr lang="ru-RU" sz="2000" spc="2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10" dirty="0">
                <a:solidFill>
                  <a:prstClr val="black"/>
                </a:solidFill>
                <a:latin typeface="Times New Roman"/>
                <a:cs typeface="Times New Roman"/>
              </a:rPr>
              <a:t>связанного</a:t>
            </a:r>
            <a:r>
              <a:rPr lang="ru-RU" sz="2000" spc="2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с</a:t>
            </a:r>
            <a:r>
              <a:rPr lang="ru-RU" sz="2000" spc="2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10" dirty="0">
                <a:solidFill>
                  <a:prstClr val="black"/>
                </a:solidFill>
                <a:latin typeface="Times New Roman"/>
                <a:cs typeface="Times New Roman"/>
              </a:rPr>
              <a:t>прогнозированием</a:t>
            </a:r>
            <a:r>
              <a:rPr lang="ru-RU" sz="2000" spc="27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последствий </a:t>
            </a:r>
            <a:r>
              <a:rPr lang="ru-RU" sz="2000" spc="-43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действий,</a:t>
            </a:r>
            <a:r>
              <a:rPr lang="ru-RU" sz="2000" spc="-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деятельности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и 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поведения;</a:t>
            </a:r>
            <a:endParaRPr lang="ru-RU" sz="2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15620" marR="5080" indent="-342900" defTabSz="914400">
              <a:lnSpc>
                <a:spcPts val="3240"/>
              </a:lnSpc>
              <a:spcBef>
                <a:spcPts val="0"/>
              </a:spcBef>
              <a:buClrTx/>
              <a:buFont typeface="Wingdings" panose="05000000000000000000" pitchFamily="2" charset="2"/>
              <a:buChar char="v"/>
              <a:tabLst>
                <a:tab pos="354965" algn="l"/>
              </a:tabLst>
            </a:pP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развитие</a:t>
            </a:r>
            <a:r>
              <a:rPr lang="ru-RU" sz="2000" spc="3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5" dirty="0">
                <a:solidFill>
                  <a:prstClr val="black"/>
                </a:solidFill>
                <a:latin typeface="Times New Roman"/>
                <a:cs typeface="Times New Roman"/>
              </a:rPr>
              <a:t>способности</a:t>
            </a:r>
            <a:r>
              <a:rPr lang="ru-RU" sz="2000" spc="3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10" dirty="0">
                <a:solidFill>
                  <a:prstClr val="black"/>
                </a:solidFill>
                <a:latin typeface="Times New Roman"/>
                <a:cs typeface="Times New Roman"/>
              </a:rPr>
              <a:t>ребенка</a:t>
            </a:r>
            <a:r>
              <a:rPr lang="ru-RU" sz="2000" spc="3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к</a:t>
            </a:r>
            <a:r>
              <a:rPr lang="ru-RU" sz="2000" spc="3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10" dirty="0">
                <a:solidFill>
                  <a:prstClr val="black"/>
                </a:solidFill>
                <a:latin typeface="Times New Roman"/>
                <a:cs typeface="Times New Roman"/>
              </a:rPr>
              <a:t>выбору</a:t>
            </a:r>
            <a:r>
              <a:rPr lang="ru-RU" sz="2000" spc="36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безопасных</a:t>
            </a:r>
            <a:r>
              <a:rPr lang="ru-RU" sz="2000" spc="3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способов</a:t>
            </a:r>
            <a:r>
              <a:rPr lang="ru-RU" sz="2000" spc="3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деятельности</a:t>
            </a:r>
            <a:r>
              <a:rPr lang="ru-RU" sz="2000" spc="35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и </a:t>
            </a:r>
            <a:r>
              <a:rPr lang="ru-RU" sz="2000" spc="-43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поведения,</a:t>
            </a:r>
            <a:r>
              <a:rPr lang="ru-RU" sz="20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связанных</a:t>
            </a:r>
            <a:r>
              <a:rPr lang="ru-RU" sz="2000" spc="-1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с</a:t>
            </a:r>
            <a:r>
              <a:rPr lang="ru-RU" sz="2000" spc="-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ru-RU" sz="2000" spc="-10" dirty="0">
                <a:solidFill>
                  <a:prstClr val="black"/>
                </a:solidFill>
                <a:latin typeface="Times New Roman"/>
                <a:cs typeface="Times New Roman"/>
              </a:rPr>
              <a:t>проявлением</a:t>
            </a:r>
            <a:r>
              <a:rPr lang="ru-RU" sz="2000" dirty="0">
                <a:solidFill>
                  <a:prstClr val="black"/>
                </a:solidFill>
                <a:latin typeface="Times New Roman"/>
                <a:cs typeface="Times New Roman"/>
              </a:rPr>
              <a:t> активности.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05331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каймление">
  <a:themeElements>
    <a:clrScheme name="Окаймление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Окаймление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каймлени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Окаймление</Template>
  <TotalTime>17</TotalTime>
  <Words>1448</Words>
  <Application>Microsoft Office PowerPoint</Application>
  <PresentationFormat>Широкоэкранный</PresentationFormat>
  <Paragraphs>179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Corbel</vt:lpstr>
      <vt:lpstr>Times New Roman</vt:lpstr>
      <vt:lpstr>Wingdings</vt:lpstr>
      <vt:lpstr>Окаймление</vt:lpstr>
      <vt:lpstr>ПРЕЗЕНТАЦИЯ АДАПТИРОВАННОЙ ОСНОВНОЙ  ОБРАЗОВАТЕЛЬНОЙ ПРОГРАММЫ  ДЛЯ ДЕТЕЙ С ЗАДЕРЖКОЙ ПСИХИЧЕСКОГО РАЗВИТИЯ отделения дошкольного образования  МАОУ Андреевской СОШ </vt:lpstr>
      <vt:lpstr>Презентация PowerPoint</vt:lpstr>
      <vt:lpstr>Целевой раздел включает</vt:lpstr>
      <vt:lpstr>Содержательный раздел включает </vt:lpstr>
      <vt:lpstr>Организационный раздел раскрывает </vt:lpstr>
      <vt:lpstr>Целью реализации программы является     обеспечение условий для дошкольного  образования детей с задержкой  психического развития с учетом их  индивидуально-типологических особенностей и особых образовательных  потребностей </vt:lpstr>
      <vt:lpstr>Задачи АООП:</vt:lpstr>
      <vt:lpstr>Презентация PowerPoint</vt:lpstr>
      <vt:lpstr>Презентация PowerPoint</vt:lpstr>
      <vt:lpstr>Речевое развитие </vt:lpstr>
      <vt:lpstr>Конструктивно-модельная деятельность </vt:lpstr>
      <vt:lpstr>Физическое развитие</vt:lpstr>
      <vt:lpstr>Презентация PowerPoint</vt:lpstr>
      <vt:lpstr>ФОРМЫ ОРГАНИЗАЦИИ ПСИХОЛОГО-ПЕДАГОГИЧЕСКОЙ ПОМОЩИ СЕМЬЕ </vt:lpstr>
      <vt:lpstr>Презентация PowerPoint</vt:lpstr>
      <vt:lpstr>Реализацию АООП осуществляют следующие педагоги:</vt:lpstr>
      <vt:lpstr>В ОБРАЗОВАТЕЛЬНОЙ ОРГАНИЗАЦИИ СОЗДАНЫ ОБЩИЕ И  СПЕЦИАЛЬНЫЕ МАТЕРИАЛЬНО-ТЕХНИЧЕСКИЕ УСЛОВИЯ</vt:lpstr>
      <vt:lpstr>РЕЖИМ ПРЕБЫВАНИЯ ДЕТЕЙ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АДАПТИРОВАННОЙ ОСНОВНОЙ  ОБРАЗОВАТЕЛЬНОЙ ПРОГРАММЫ  ДЛЯ ДЕТЕЙ С ЗАДЕРЖКОЙ ПСИХИЧЕСКОГО РАЗВИТИЯ отделения дошкольного образования  МАОУ Андреевской СОШ </dc:title>
  <dc:creator>Lenovo</dc:creator>
  <cp:lastModifiedBy>Lenovo</cp:lastModifiedBy>
  <cp:revision>1</cp:revision>
  <dcterms:created xsi:type="dcterms:W3CDTF">2022-04-07T17:06:11Z</dcterms:created>
  <dcterms:modified xsi:type="dcterms:W3CDTF">2022-04-07T17:23:16Z</dcterms:modified>
</cp:coreProperties>
</file>